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3" r:id="rId2"/>
    <p:sldId id="305" r:id="rId3"/>
    <p:sldId id="327" r:id="rId4"/>
    <p:sldId id="328" r:id="rId5"/>
    <p:sldId id="329" r:id="rId6"/>
    <p:sldId id="330" r:id="rId7"/>
    <p:sldId id="331" r:id="rId8"/>
    <p:sldId id="332" r:id="rId9"/>
    <p:sldId id="338" r:id="rId10"/>
    <p:sldId id="341" r:id="rId11"/>
    <p:sldId id="340" r:id="rId12"/>
    <p:sldId id="339" r:id="rId13"/>
    <p:sldId id="342" r:id="rId14"/>
    <p:sldId id="344" r:id="rId15"/>
    <p:sldId id="336" r:id="rId16"/>
    <p:sldId id="337" r:id="rId17"/>
    <p:sldId id="334" r:id="rId18"/>
    <p:sldId id="335" r:id="rId19"/>
    <p:sldId id="343" r:id="rId20"/>
    <p:sldId id="345" r:id="rId21"/>
    <p:sldId id="346" r:id="rId22"/>
    <p:sldId id="348" r:id="rId23"/>
    <p:sldId id="347" r:id="rId24"/>
    <p:sldId id="349" r:id="rId25"/>
    <p:sldId id="350" r:id="rId26"/>
    <p:sldId id="351" r:id="rId27"/>
    <p:sldId id="326" r:id="rId28"/>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4" autoAdjust="0"/>
    <p:restoredTop sz="85691" autoAdjust="0"/>
  </p:normalViewPr>
  <p:slideViewPr>
    <p:cSldViewPr snapToGrid="0">
      <p:cViewPr>
        <p:scale>
          <a:sx n="125" d="100"/>
          <a:sy n="125" d="100"/>
        </p:scale>
        <p:origin x="4272"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57A4E9C-D5C6-4EA3-AC57-6C2B9D3EC747}"/>
              </a:ext>
            </a:extLst>
          </p:cNvPr>
          <p:cNvSpPr txBox="1">
            <a:spLocks noGrp="1"/>
          </p:cNvSpPr>
          <p:nvPr>
            <p:ph type="hdr" sz="quarter"/>
          </p:nvPr>
        </p:nvSpPr>
        <p:spPr>
          <a:xfrm>
            <a:off x="0" y="0"/>
            <a:ext cx="2945648" cy="498137"/>
          </a:xfrm>
          <a:prstGeom prst="rect">
            <a:avLst/>
          </a:prstGeom>
          <a:noFill/>
          <a:ln>
            <a:noFill/>
          </a:ln>
        </p:spPr>
        <p:txBody>
          <a:bodyPr vert="horz" wrap="square" lIns="95554" tIns="47768" rIns="95554" bIns="47768" anchor="t" anchorCtr="0" compatLnSpc="1">
            <a:noAutofit/>
          </a:bodyPr>
          <a:lstStyle>
            <a:lvl1pPr marL="0" marR="0" lvl="0" indent="0" algn="l" defTabSz="955493" rtl="0" fontAlgn="auto" hangingPunct="1">
              <a:lnSpc>
                <a:spcPct val="100000"/>
              </a:lnSpc>
              <a:spcBef>
                <a:spcPts val="0"/>
              </a:spcBef>
              <a:spcAft>
                <a:spcPts val="0"/>
              </a:spcAft>
              <a:buNone/>
              <a:tabLst/>
              <a:defRPr lang="fr-CH" sz="1300" b="0" i="0" u="none" strike="noStrike" kern="1200" cap="none" spc="0" baseline="0">
                <a:solidFill>
                  <a:srgbClr val="000000"/>
                </a:solidFill>
                <a:uFillTx/>
                <a:latin typeface="Calibri"/>
              </a:defRPr>
            </a:lvl1pPr>
          </a:lstStyle>
          <a:p>
            <a:pPr lvl="0"/>
            <a:endParaRPr lang="fr-CH"/>
          </a:p>
        </p:txBody>
      </p:sp>
      <p:sp>
        <p:nvSpPr>
          <p:cNvPr id="3" name="Espace réservé de la date 2">
            <a:extLst>
              <a:ext uri="{FF2B5EF4-FFF2-40B4-BE49-F238E27FC236}">
                <a16:creationId xmlns:a16="http://schemas.microsoft.com/office/drawing/2014/main" id="{E7A76E5F-81A0-4405-8CFF-ED1F559335A9}"/>
              </a:ext>
            </a:extLst>
          </p:cNvPr>
          <p:cNvSpPr txBox="1">
            <a:spLocks noGrp="1"/>
          </p:cNvSpPr>
          <p:nvPr>
            <p:ph type="dt" idx="1"/>
          </p:nvPr>
        </p:nvSpPr>
        <p:spPr>
          <a:xfrm>
            <a:off x="3850428" y="0"/>
            <a:ext cx="2945648" cy="498137"/>
          </a:xfrm>
          <a:prstGeom prst="rect">
            <a:avLst/>
          </a:prstGeom>
          <a:noFill/>
          <a:ln>
            <a:noFill/>
          </a:ln>
        </p:spPr>
        <p:txBody>
          <a:bodyPr vert="horz" wrap="square" lIns="95554" tIns="47768" rIns="95554" bIns="47768" anchor="t" anchorCtr="0" compatLnSpc="1">
            <a:noAutofit/>
          </a:bodyPr>
          <a:lstStyle>
            <a:lvl1pPr marL="0" marR="0" lvl="0" indent="0" algn="r" defTabSz="955493" rtl="0" fontAlgn="auto" hangingPunct="1">
              <a:lnSpc>
                <a:spcPct val="100000"/>
              </a:lnSpc>
              <a:spcBef>
                <a:spcPts val="0"/>
              </a:spcBef>
              <a:spcAft>
                <a:spcPts val="0"/>
              </a:spcAft>
              <a:buNone/>
              <a:tabLst/>
              <a:defRPr lang="fr-CH" sz="1300" b="0" i="0" u="none" strike="noStrike" kern="1200" cap="none" spc="0" baseline="0">
                <a:solidFill>
                  <a:srgbClr val="000000"/>
                </a:solidFill>
                <a:uFillTx/>
                <a:latin typeface="Calibri"/>
              </a:defRPr>
            </a:lvl1pPr>
          </a:lstStyle>
          <a:p>
            <a:pPr lvl="0"/>
            <a:fld id="{E28F213B-B107-4508-99BF-948C86621742}" type="datetime1">
              <a:rPr lang="fr-CH"/>
              <a:pPr lvl="0"/>
              <a:t>29.04.2025</a:t>
            </a:fld>
            <a:endParaRPr lang="fr-CH"/>
          </a:p>
        </p:txBody>
      </p:sp>
      <p:sp>
        <p:nvSpPr>
          <p:cNvPr id="4" name="Espace réservé de l'image des diapositives 3">
            <a:extLst>
              <a:ext uri="{FF2B5EF4-FFF2-40B4-BE49-F238E27FC236}">
                <a16:creationId xmlns:a16="http://schemas.microsoft.com/office/drawing/2014/main" id="{6874D273-938F-4A71-9B25-202F22E2B256}"/>
              </a:ext>
            </a:extLst>
          </p:cNvPr>
          <p:cNvSpPr>
            <a:spLocks noGrp="1" noRot="1" noChangeAspect="1"/>
          </p:cNvSpPr>
          <p:nvPr>
            <p:ph type="sldImg" idx="2"/>
          </p:nvPr>
        </p:nvSpPr>
        <p:spPr>
          <a:xfrm>
            <a:off x="420688" y="1241426"/>
            <a:ext cx="5956301" cy="3351211"/>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B3CC4E0C-B7B0-40A6-B85B-841FDA291C7E}"/>
              </a:ext>
            </a:extLst>
          </p:cNvPr>
          <p:cNvSpPr txBox="1">
            <a:spLocks noGrp="1"/>
          </p:cNvSpPr>
          <p:nvPr>
            <p:ph type="body" sz="quarter" idx="3"/>
          </p:nvPr>
        </p:nvSpPr>
        <p:spPr>
          <a:xfrm>
            <a:off x="679764" y="4777959"/>
            <a:ext cx="5438137" cy="3909233"/>
          </a:xfrm>
          <a:prstGeom prst="rect">
            <a:avLst/>
          </a:prstGeom>
          <a:noFill/>
          <a:ln>
            <a:noFill/>
          </a:ln>
        </p:spPr>
        <p:txBody>
          <a:bodyPr vert="horz" wrap="square" lIns="95554" tIns="47768" rIns="95554" bIns="47768" anchor="t" anchorCtr="0" compatLnSpc="1">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a:extLst>
              <a:ext uri="{FF2B5EF4-FFF2-40B4-BE49-F238E27FC236}">
                <a16:creationId xmlns:a16="http://schemas.microsoft.com/office/drawing/2014/main" id="{E8E13EFB-682C-4121-87A2-51D2F80B691A}"/>
              </a:ext>
            </a:extLst>
          </p:cNvPr>
          <p:cNvSpPr txBox="1">
            <a:spLocks noGrp="1"/>
          </p:cNvSpPr>
          <p:nvPr>
            <p:ph type="ftr" sz="quarter" idx="4"/>
          </p:nvPr>
        </p:nvSpPr>
        <p:spPr>
          <a:xfrm>
            <a:off x="0" y="9430088"/>
            <a:ext cx="2945648" cy="498137"/>
          </a:xfrm>
          <a:prstGeom prst="rect">
            <a:avLst/>
          </a:prstGeom>
          <a:noFill/>
          <a:ln>
            <a:noFill/>
          </a:ln>
        </p:spPr>
        <p:txBody>
          <a:bodyPr vert="horz" wrap="square" lIns="95554" tIns="47768" rIns="95554" bIns="47768" anchor="b" anchorCtr="0" compatLnSpc="1">
            <a:noAutofit/>
          </a:bodyPr>
          <a:lstStyle>
            <a:lvl1pPr marL="0" marR="0" lvl="0" indent="0" algn="l" defTabSz="955493" rtl="0" fontAlgn="auto" hangingPunct="1">
              <a:lnSpc>
                <a:spcPct val="100000"/>
              </a:lnSpc>
              <a:spcBef>
                <a:spcPts val="0"/>
              </a:spcBef>
              <a:spcAft>
                <a:spcPts val="0"/>
              </a:spcAft>
              <a:buNone/>
              <a:tabLst/>
              <a:defRPr lang="fr-CH" sz="1300" b="0" i="0" u="none" strike="noStrike" kern="1200" cap="none" spc="0" baseline="0">
                <a:solidFill>
                  <a:srgbClr val="000000"/>
                </a:solidFill>
                <a:uFillTx/>
                <a:latin typeface="Calibri"/>
              </a:defRPr>
            </a:lvl1pPr>
          </a:lstStyle>
          <a:p>
            <a:pPr lvl="0"/>
            <a:endParaRPr lang="fr-CH"/>
          </a:p>
        </p:txBody>
      </p:sp>
      <p:sp>
        <p:nvSpPr>
          <p:cNvPr id="7" name="Espace réservé du numéro de diapositive 6">
            <a:extLst>
              <a:ext uri="{FF2B5EF4-FFF2-40B4-BE49-F238E27FC236}">
                <a16:creationId xmlns:a16="http://schemas.microsoft.com/office/drawing/2014/main" id="{79B4684D-5A87-4A8C-9D72-10A3740262ED}"/>
              </a:ext>
            </a:extLst>
          </p:cNvPr>
          <p:cNvSpPr txBox="1">
            <a:spLocks noGrp="1"/>
          </p:cNvSpPr>
          <p:nvPr>
            <p:ph type="sldNum" sz="quarter" idx="5"/>
          </p:nvPr>
        </p:nvSpPr>
        <p:spPr>
          <a:xfrm>
            <a:off x="3850428" y="9430088"/>
            <a:ext cx="2945648" cy="498137"/>
          </a:xfrm>
          <a:prstGeom prst="rect">
            <a:avLst/>
          </a:prstGeom>
          <a:noFill/>
          <a:ln>
            <a:noFill/>
          </a:ln>
        </p:spPr>
        <p:txBody>
          <a:bodyPr vert="horz" wrap="square" lIns="95554" tIns="47768" rIns="95554" bIns="47768" anchor="b" anchorCtr="0" compatLnSpc="1">
            <a:noAutofit/>
          </a:bodyPr>
          <a:lstStyle>
            <a:lvl1pPr marL="0" marR="0" lvl="0" indent="0" algn="r" defTabSz="955493" rtl="0" fontAlgn="auto" hangingPunct="1">
              <a:lnSpc>
                <a:spcPct val="100000"/>
              </a:lnSpc>
              <a:spcBef>
                <a:spcPts val="0"/>
              </a:spcBef>
              <a:spcAft>
                <a:spcPts val="0"/>
              </a:spcAft>
              <a:buNone/>
              <a:tabLst/>
              <a:defRPr lang="fr-CH" sz="1300" b="0" i="0" u="none" strike="noStrike" kern="1200" cap="none" spc="0" baseline="0">
                <a:solidFill>
                  <a:srgbClr val="000000"/>
                </a:solidFill>
                <a:uFillTx/>
                <a:latin typeface="Calibri"/>
              </a:defRPr>
            </a:lvl1pPr>
          </a:lstStyle>
          <a:p>
            <a:pPr lvl="0"/>
            <a:fld id="{B3DE5399-C06D-4042-B472-F4098908CA9C}" type="slidenum">
              <a:t>‹N°›</a:t>
            </a:fld>
            <a:endParaRPr lang="fr-CH"/>
          </a:p>
        </p:txBody>
      </p:sp>
    </p:spTree>
    <p:extLst>
      <p:ext uri="{BB962C8B-B14F-4D97-AF65-F5344CB8AC3E}">
        <p14:creationId xmlns:p14="http://schemas.microsoft.com/office/powerpoint/2010/main" val="187559168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0EB0E6-4CCA-4518-A910-5940E866D517}"/>
              </a:ext>
            </a:extLst>
          </p:cNvPr>
          <p:cNvSpPr>
            <a:spLocks noGrp="1" noRot="1" noChangeAspect="1"/>
          </p:cNvSpPr>
          <p:nvPr>
            <p:ph type="sldImg"/>
          </p:nvPr>
        </p:nvSpPr>
        <p:spPr>
          <a:xfrm>
            <a:off x="193675" y="612775"/>
            <a:ext cx="6380163" cy="3589338"/>
          </a:xfrm>
        </p:spPr>
      </p:sp>
      <p:sp>
        <p:nvSpPr>
          <p:cNvPr id="3" name="Espace réservé des notes 2">
            <a:extLst>
              <a:ext uri="{FF2B5EF4-FFF2-40B4-BE49-F238E27FC236}">
                <a16:creationId xmlns:a16="http://schemas.microsoft.com/office/drawing/2014/main" id="{39796287-E541-491C-B47C-9E3F9DBD5E29}"/>
              </a:ext>
            </a:extLst>
          </p:cNvPr>
          <p:cNvSpPr txBox="1">
            <a:spLocks noGrp="1"/>
          </p:cNvSpPr>
          <p:nvPr>
            <p:ph type="body" sz="quarter"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EA2BF016-2501-4C99-9688-80DFF103B845}"/>
              </a:ext>
            </a:extLst>
          </p:cNvPr>
          <p:cNvSpPr txBox="1"/>
          <p:nvPr/>
        </p:nvSpPr>
        <p:spPr>
          <a:xfrm>
            <a:off x="3850428" y="9430088"/>
            <a:ext cx="2945648" cy="498137"/>
          </a:xfrm>
          <a:prstGeom prst="rect">
            <a:avLst/>
          </a:prstGeom>
          <a:noFill/>
          <a:ln cap="flat">
            <a:noFill/>
          </a:ln>
        </p:spPr>
        <p:txBody>
          <a:bodyPr vert="horz" wrap="square" lIns="95554" tIns="47768" rIns="95554" bIns="47768" anchor="b" anchorCtr="0" compatLnSpc="1">
            <a:noAutofit/>
          </a:bodyPr>
          <a:lstStyle/>
          <a:p>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4613470-0B26-4F27-A43B-1745718AC8E0}" type="slidenum">
              <a:t>1</a:t>
            </a:fld>
            <a:endParaRPr lang="fr-FR" sz="1200" b="0" i="0" u="none" strike="noStrike" kern="0" cap="none" spc="0" baseline="0">
              <a:solidFill>
                <a:srgbClr val="000000"/>
              </a:solidFill>
              <a:uFillTx/>
              <a:latin typeface="Calibri"/>
            </a:endParaRPr>
          </a:p>
        </p:txBody>
      </p:sp>
      <p:sp>
        <p:nvSpPr>
          <p:cNvPr id="5" name="Espace réservé de la date 4">
            <a:extLst>
              <a:ext uri="{FF2B5EF4-FFF2-40B4-BE49-F238E27FC236}">
                <a16:creationId xmlns:a16="http://schemas.microsoft.com/office/drawing/2014/main" id="{D9B46E9F-1EFC-4293-A00C-B1C5D6730881}"/>
              </a:ext>
            </a:extLst>
          </p:cNvPr>
          <p:cNvSpPr txBox="1"/>
          <p:nvPr/>
        </p:nvSpPr>
        <p:spPr>
          <a:xfrm>
            <a:off x="3850428" y="0"/>
            <a:ext cx="2945648" cy="498137"/>
          </a:xfrm>
          <a:prstGeom prst="rect">
            <a:avLst/>
          </a:prstGeom>
          <a:noFill/>
          <a:ln cap="flat">
            <a:noFill/>
          </a:ln>
        </p:spPr>
        <p:txBody>
          <a:bodyPr vert="horz" wrap="square" lIns="95554" tIns="47768" rIns="95554" bIns="47768" anchor="t" anchorCtr="0" compatLnSpc="1">
            <a:noAutofit/>
          </a:bodyPr>
          <a:lstStyle/>
          <a:p>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CB1153-A243-474F-9D25-DC8F72614FC4}" type="datetime1">
              <a:rPr lang="fr-CH" sz="1200" b="0" i="0" u="none" strike="noStrike" kern="0" cap="none" spc="0" baseline="0">
                <a:solidFill>
                  <a:srgbClr val="000000"/>
                </a:solidFill>
                <a:uFillTx/>
                <a:latin typeface="Calibri"/>
              </a:rPr>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t>29.04.2025</a:t>
            </a:fld>
            <a:endParaRPr lang="fr-FR" sz="1200" b="0" i="0" u="none" strike="noStrike" kern="0" cap="none" spc="0" baseline="0">
              <a:solidFill>
                <a:srgbClr val="000000"/>
              </a:solidFill>
              <a:uFillTx/>
              <a:latin typeface="Calibri"/>
            </a:endParaRPr>
          </a:p>
        </p:txBody>
      </p:sp>
      <p:sp>
        <p:nvSpPr>
          <p:cNvPr id="6" name="Espace réservé du pied de page 5">
            <a:extLst>
              <a:ext uri="{FF2B5EF4-FFF2-40B4-BE49-F238E27FC236}">
                <a16:creationId xmlns:a16="http://schemas.microsoft.com/office/drawing/2014/main" id="{76FE0204-8E27-4006-990C-55382C0EC711}"/>
              </a:ext>
            </a:extLst>
          </p:cNvPr>
          <p:cNvSpPr txBox="1"/>
          <p:nvPr/>
        </p:nvSpPr>
        <p:spPr>
          <a:xfrm>
            <a:off x="0" y="9430088"/>
            <a:ext cx="2945648" cy="498137"/>
          </a:xfrm>
          <a:prstGeom prst="rect">
            <a:avLst/>
          </a:prstGeom>
          <a:noFill/>
          <a:ln cap="flat">
            <a:noFill/>
          </a:ln>
        </p:spPr>
        <p:txBody>
          <a:bodyPr vert="horz" wrap="square" lIns="95554" tIns="47768" rIns="95554" bIns="47768" anchor="b" anchorCtr="0" compatLnSpc="1">
            <a:noAutofit/>
          </a:bodyPr>
          <a:lstStyle/>
          <a:p>
            <a:pPr marL="0" marR="0" lvl="0" indent="0" algn="l"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0000"/>
                </a:solidFill>
                <a:uFillTx/>
                <a:latin typeface="Calibri"/>
              </a:rPr>
              <a:t>Speaker</a:t>
            </a:r>
          </a:p>
        </p:txBody>
      </p:sp>
      <p:sp>
        <p:nvSpPr>
          <p:cNvPr id="7" name="Espace réservé de l'en-tête 6">
            <a:extLst>
              <a:ext uri="{FF2B5EF4-FFF2-40B4-BE49-F238E27FC236}">
                <a16:creationId xmlns:a16="http://schemas.microsoft.com/office/drawing/2014/main" id="{389C044B-8B50-4620-B3B2-162EAA4BE869}"/>
              </a:ext>
            </a:extLst>
          </p:cNvPr>
          <p:cNvSpPr txBox="1"/>
          <p:nvPr/>
        </p:nvSpPr>
        <p:spPr>
          <a:xfrm>
            <a:off x="0" y="0"/>
            <a:ext cx="2945648" cy="498137"/>
          </a:xfrm>
          <a:prstGeom prst="rect">
            <a:avLst/>
          </a:prstGeom>
          <a:noFill/>
          <a:ln cap="flat">
            <a:noFill/>
          </a:ln>
        </p:spPr>
        <p:txBody>
          <a:bodyPr vert="horz" wrap="square" lIns="95554" tIns="47768" rIns="95554" bIns="47768" anchor="t" anchorCtr="0" compatLnSpc="1">
            <a:noAutofit/>
          </a:bodyPr>
          <a:lstStyle/>
          <a:p>
            <a:pPr marL="0" marR="0" lvl="0" indent="0" algn="l"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0000"/>
                </a:solidFill>
                <a:uFillTx/>
                <a:latin typeface="Calibri"/>
              </a:rPr>
              <a:t>NAME EVENT / NAME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dirty="0"/>
              <a:t>Après la recherche de la cinématique vient l’étude de l’architecture. Elle va définir comment les liaisons vont être réalisées. Il faut, à cette étape, trouver le meilleur compromis entre hyperstatique, stabilité et rigidité. </a:t>
            </a:r>
          </a:p>
          <a:p>
            <a:r>
              <a:rPr lang="fr-FR" dirty="0"/>
              <a:t>Prenons l'exemple d’une table sur le sol, la liaison sera « Appuis plan » avec 3 degrés de liberté bloqués.</a:t>
            </a:r>
          </a:p>
          <a:p>
            <a:r>
              <a:rPr lang="fr-FR" dirty="0"/>
              <a:t>-Pour une table ronde : 3 pieds feront parfaitement l’affaire et la stabilité  sera uniforme.</a:t>
            </a:r>
          </a:p>
          <a:p>
            <a:r>
              <a:rPr lang="fr-FR" dirty="0"/>
              <a:t>-Pour une table rectangulaire : il faudra 4 pieds pour avoir une stabilité uniforme. </a:t>
            </a: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13</a:t>
            </a:fld>
            <a:endParaRPr lang="fr-CH"/>
          </a:p>
        </p:txBody>
      </p:sp>
    </p:spTree>
    <p:extLst>
      <p:ext uri="{BB962C8B-B14F-4D97-AF65-F5344CB8AC3E}">
        <p14:creationId xmlns:p14="http://schemas.microsoft.com/office/powerpoint/2010/main" val="288379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dirty="0"/>
              <a:t>Après avoir réfléchir à la cinématique et à l’architecture du mécanisme arrive les premier croquis. Leurs butes est de transmettre clairement les idées et solutions retenues sans barrière de langue. Nous allons voir quelques règles simple à respecter. </a:t>
            </a:r>
          </a:p>
          <a:p>
            <a:r>
              <a:rPr lang="fr-FR" dirty="0"/>
              <a:t>L’exemple ci-dessous ne permet pas de définir s’il s’agit de pièces cylindriques ou prismatiques. </a:t>
            </a:r>
          </a:p>
          <a:p>
            <a:r>
              <a:rPr lang="fr-FR" dirty="0"/>
              <a:t>Les hachures nous donnent l’information qu’il y a 4 ou 5 pièces.</a:t>
            </a:r>
            <a:endParaRPr lang="fr-CH" dirty="0"/>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15</a:t>
            </a:fld>
            <a:endParaRPr lang="fr-CH"/>
          </a:p>
        </p:txBody>
      </p:sp>
    </p:spTree>
    <p:extLst>
      <p:ext uri="{BB962C8B-B14F-4D97-AF65-F5344CB8AC3E}">
        <p14:creationId xmlns:p14="http://schemas.microsoft.com/office/powerpoint/2010/main" val="3064918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dirty="0"/>
              <a:t>Une seule vue ne permet généralement pas de donner toutes les informations sur la géométrie des pièces. Seul les pièces cylindriques simple demande qu’une seule vue. </a:t>
            </a:r>
          </a:p>
          <a:p>
            <a:r>
              <a:rPr lang="fr-FR" dirty="0"/>
              <a:t>Pour un dessin correct il faut:</a:t>
            </a:r>
          </a:p>
          <a:p>
            <a:r>
              <a:rPr lang="fr-FR" dirty="0"/>
              <a:t>-Définir une face de la pièces qui sera la vue de face et la placer à gauche (ou au milieu)</a:t>
            </a:r>
          </a:p>
          <a:p>
            <a:r>
              <a:rPr lang="fr-FR" dirty="0"/>
              <a:t>-Placer la </a:t>
            </a:r>
            <a:r>
              <a:rPr lang="fr-FR" b="1" dirty="0"/>
              <a:t>vue de gauche </a:t>
            </a:r>
            <a:r>
              <a:rPr lang="fr-FR" dirty="0"/>
              <a:t>à </a:t>
            </a:r>
            <a:r>
              <a:rPr lang="fr-FR" b="1" dirty="0"/>
              <a:t>droite</a:t>
            </a:r>
            <a:r>
              <a:rPr lang="fr-FR" dirty="0"/>
              <a:t> de la vue de face </a:t>
            </a:r>
          </a:p>
          <a:p>
            <a:r>
              <a:rPr lang="fr-FR" dirty="0"/>
              <a:t>-Placer la </a:t>
            </a:r>
            <a:r>
              <a:rPr lang="fr-FR" b="1" dirty="0"/>
              <a:t>vue de dessus </a:t>
            </a:r>
            <a:r>
              <a:rPr lang="fr-FR" dirty="0"/>
              <a:t>au </a:t>
            </a:r>
            <a:r>
              <a:rPr lang="fr-FR" b="1" dirty="0"/>
              <a:t>dessous</a:t>
            </a:r>
            <a:r>
              <a:rPr lang="fr-FR" dirty="0"/>
              <a:t> de la vue de face</a:t>
            </a: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18</a:t>
            </a:fld>
            <a:endParaRPr lang="fr-CH"/>
          </a:p>
        </p:txBody>
      </p:sp>
    </p:spTree>
    <p:extLst>
      <p:ext uri="{BB962C8B-B14F-4D97-AF65-F5344CB8AC3E}">
        <p14:creationId xmlns:p14="http://schemas.microsoft.com/office/powerpoint/2010/main" val="2035838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dirty="0">
                <a:solidFill>
                  <a:schemeClr val="tx1"/>
                </a:solidFill>
              </a:rPr>
              <a:t>Une autre méthode qui est moins rigoureuse et s’adapte bien lors des croquis d’études. Après avoir esquissé la première vue il suffit de placer une flèche qui va définir le point d’observation des autres vues.</a:t>
            </a:r>
          </a:p>
          <a:p>
            <a:r>
              <a:rPr lang="fr-FR" dirty="0"/>
              <a:t>Cette méthode permet de placer les vues où l’on veux et même en cas de manque de place sur d’autre feuilles. Attention à une numérotations claire des feuilles.</a:t>
            </a: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20</a:t>
            </a:fld>
            <a:endParaRPr lang="fr-CH"/>
          </a:p>
        </p:txBody>
      </p:sp>
    </p:spTree>
    <p:extLst>
      <p:ext uri="{BB962C8B-B14F-4D97-AF65-F5344CB8AC3E}">
        <p14:creationId xmlns:p14="http://schemas.microsoft.com/office/powerpoint/2010/main" val="238672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étape consiste, à l’aide d’un schéma, à regrouper les informations nécessaires à la conception détaillée. Le schéma doit être réalisé à une échelle correspondant aux proportions réelles. Il peut être utile d’utiliser des outils tels que la DAO ou la CAO. Toutes les liaisons et composants seront représentés, y compris les liaisons d’encastrement (par exemple, entre les pièces 4 et 5). Il s'agit d'une étape vaste et longue, et il sera difficile d'aborder tous les points en détail. Toutefois, voici une liste des éléments à compléter :</a:t>
            </a:r>
            <a:endParaRPr lang="fr-CH" dirty="0"/>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21</a:t>
            </a:fld>
            <a:endParaRPr lang="fr-CH"/>
          </a:p>
        </p:txBody>
      </p:sp>
    </p:spTree>
    <p:extLst>
      <p:ext uri="{BB962C8B-B14F-4D97-AF65-F5344CB8AC3E}">
        <p14:creationId xmlns:p14="http://schemas.microsoft.com/office/powerpoint/2010/main" val="1511267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dirty="0"/>
              <a:t>Bien que la collaboration avec un atelier et précieuse voici quelques proportion qui peuvent aider dans les schéma technologiques.</a:t>
            </a:r>
          </a:p>
          <a:p>
            <a:r>
              <a:rPr lang="fr-FR" dirty="0"/>
              <a:t>Il s’agit des proportions d’usinage standard. </a:t>
            </a:r>
          </a:p>
          <a:p>
            <a:r>
              <a:rPr lang="fr-FR" dirty="0"/>
              <a:t>/!\ Les matériaux et le type de machine peuvent avoir une grande influence sur les valeur ci-dessous : </a:t>
            </a: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22</a:t>
            </a:fld>
            <a:endParaRPr lang="fr-CH"/>
          </a:p>
        </p:txBody>
      </p:sp>
    </p:spTree>
    <p:extLst>
      <p:ext uri="{BB962C8B-B14F-4D97-AF65-F5344CB8AC3E}">
        <p14:creationId xmlns:p14="http://schemas.microsoft.com/office/powerpoint/2010/main" val="31716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L’exemple ci-dessous montre un perçage (en vert) qui est utilisé pour le passage d’un fluide. Un perçage de ce diamètre n’est pas réalisable sur une telle profondeur. Pour cette raison, la pièce intérieur à été réalisée en plusieurs parties. Ce choix technologique permet de répondre aux besoins, mais engendre des coûts de fabrication plus élevés, l’ajout d’étanchéité entre chaque pièce, des contraintes lors du montage, et une diminution la fiabilité du système.  </a:t>
            </a: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23</a:t>
            </a:fld>
            <a:endParaRPr lang="fr-CH"/>
          </a:p>
        </p:txBody>
      </p:sp>
    </p:spTree>
    <p:extLst>
      <p:ext uri="{BB962C8B-B14F-4D97-AF65-F5344CB8AC3E}">
        <p14:creationId xmlns:p14="http://schemas.microsoft.com/office/powerpoint/2010/main" val="2825804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dirty="0"/>
              <a:t>Le montage de composants mécaniques demande des tolérances de montage pour garantir le fonctionnement souhaité. Par exemple une liaison pivot glissant (montage avec jeu) ou un encastrement (montage avec du serrage). </a:t>
            </a:r>
          </a:p>
          <a:p>
            <a:r>
              <a:rPr lang="fr-FR" dirty="0"/>
              <a:t>Prenons un arbre de diamètre nominal Ø20 et un trou Ø20. Pour réaliser un pivot glissant, la tolérance de montage couramment utilisée en mécanique est </a:t>
            </a:r>
            <a:r>
              <a:rPr lang="fr-FR" b="1" dirty="0"/>
              <a:t>H7/g6</a:t>
            </a:r>
            <a:r>
              <a:rPr lang="fr-FR" dirty="0"/>
              <a:t>. </a:t>
            </a:r>
          </a:p>
          <a:p>
            <a:endParaRPr lang="fr-CH" dirty="0"/>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24</a:t>
            </a:fld>
            <a:endParaRPr lang="fr-CH"/>
          </a:p>
        </p:txBody>
      </p:sp>
    </p:spTree>
    <p:extLst>
      <p:ext uri="{BB962C8B-B14F-4D97-AF65-F5344CB8AC3E}">
        <p14:creationId xmlns:p14="http://schemas.microsoft.com/office/powerpoint/2010/main" val="2725123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dirty="0"/>
              <a:t>Les cotes linéaires demandent également à être tolérées.</a:t>
            </a:r>
          </a:p>
          <a:p>
            <a:r>
              <a:rPr lang="fr-FR" dirty="0"/>
              <a:t>L’exemple ci-dessous montre un réacteur dans lequel nous allons monter trois échantillons.</a:t>
            </a:r>
          </a:p>
          <a:p>
            <a:r>
              <a:rPr lang="fr-FR" dirty="0"/>
              <a:t>Les tolérances 20 ± 0,2 mm et 5 ± 0,1 mm sont données par le fournisseur.</a:t>
            </a:r>
            <a:br>
              <a:rPr lang="fr-FR" dirty="0"/>
            </a:br>
            <a:r>
              <a:rPr lang="fr-FR" dirty="0"/>
              <a:t>Un jeu minimum de 0,1 mm et un jeu maximum de 1 mm garantissent le bon fonctionnement du réacteur.</a:t>
            </a:r>
          </a:p>
          <a:p>
            <a:r>
              <a:rPr lang="fr-FR" dirty="0"/>
              <a:t>Le but est de définir la tolérance de fabrication de la cote A3</a:t>
            </a: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25</a:t>
            </a:fld>
            <a:endParaRPr lang="fr-CH"/>
          </a:p>
        </p:txBody>
      </p:sp>
    </p:spTree>
    <p:extLst>
      <p:ext uri="{BB962C8B-B14F-4D97-AF65-F5344CB8AC3E}">
        <p14:creationId xmlns:p14="http://schemas.microsoft.com/office/powerpoint/2010/main" val="3324084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A0C72D-5D11-426D-8366-D53840E98BB0}"/>
              </a:ext>
            </a:extLst>
          </p:cNvPr>
          <p:cNvSpPr>
            <a:spLocks noGrp="1" noRot="1" noChangeAspect="1"/>
          </p:cNvSpPr>
          <p:nvPr>
            <p:ph type="sldImg"/>
          </p:nvPr>
        </p:nvSpPr>
        <p:spPr>
          <a:xfrm>
            <a:off x="193675" y="612775"/>
            <a:ext cx="6380163" cy="3589338"/>
          </a:xfrm>
        </p:spPr>
      </p:sp>
      <p:sp>
        <p:nvSpPr>
          <p:cNvPr id="3" name="Espace réservé des notes 2">
            <a:extLst>
              <a:ext uri="{FF2B5EF4-FFF2-40B4-BE49-F238E27FC236}">
                <a16:creationId xmlns:a16="http://schemas.microsoft.com/office/drawing/2014/main" id="{DC87EB51-F688-4583-8CD6-9854AD3B0220}"/>
              </a:ext>
            </a:extLst>
          </p:cNvPr>
          <p:cNvSpPr txBox="1">
            <a:spLocks noGrp="1"/>
          </p:cNvSpPr>
          <p:nvPr>
            <p:ph type="body" sz="quarter"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BAB7792D-EEA3-49A7-A478-5CA6F2F62782}"/>
              </a:ext>
            </a:extLst>
          </p:cNvPr>
          <p:cNvSpPr txBox="1"/>
          <p:nvPr/>
        </p:nvSpPr>
        <p:spPr>
          <a:xfrm>
            <a:off x="3850428" y="9430088"/>
            <a:ext cx="2945648" cy="498137"/>
          </a:xfrm>
          <a:prstGeom prst="rect">
            <a:avLst/>
          </a:prstGeom>
          <a:noFill/>
          <a:ln cap="flat">
            <a:noFill/>
          </a:ln>
        </p:spPr>
        <p:txBody>
          <a:bodyPr vert="horz" wrap="square" lIns="95554" tIns="47768" rIns="95554" bIns="47768" anchor="b" anchorCtr="0" compatLnSpc="1">
            <a:noAutofit/>
          </a:bodyPr>
          <a:lstStyle/>
          <a:p>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261DA2-5AA3-4003-86AF-D00F6899A0E1}" type="slidenum">
              <a:t>27</a:t>
            </a:fld>
            <a:endParaRPr lang="fr-CH" sz="1200" b="0" i="0" u="none" strike="noStrike" kern="0" cap="none" spc="0" baseline="0">
              <a:solidFill>
                <a:srgbClr val="000000"/>
              </a:solidFill>
              <a:uFillTx/>
              <a:latin typeface="Calibri"/>
            </a:endParaRPr>
          </a:p>
        </p:txBody>
      </p:sp>
      <p:sp>
        <p:nvSpPr>
          <p:cNvPr id="5" name="Espace réservé de la date 4">
            <a:extLst>
              <a:ext uri="{FF2B5EF4-FFF2-40B4-BE49-F238E27FC236}">
                <a16:creationId xmlns:a16="http://schemas.microsoft.com/office/drawing/2014/main" id="{9CBCCCB1-0EAB-4A3B-890C-39548B840101}"/>
              </a:ext>
            </a:extLst>
          </p:cNvPr>
          <p:cNvSpPr txBox="1"/>
          <p:nvPr/>
        </p:nvSpPr>
        <p:spPr>
          <a:xfrm>
            <a:off x="3850428" y="0"/>
            <a:ext cx="2945648" cy="498137"/>
          </a:xfrm>
          <a:prstGeom prst="rect">
            <a:avLst/>
          </a:prstGeom>
          <a:noFill/>
          <a:ln cap="flat">
            <a:noFill/>
          </a:ln>
        </p:spPr>
        <p:txBody>
          <a:bodyPr vert="horz" wrap="square" lIns="95554" tIns="47768" rIns="95554" bIns="47768" anchor="t" anchorCtr="0" compatLnSpc="1">
            <a:noAutofit/>
          </a:bodyPr>
          <a:lstStyle/>
          <a:p>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2A65A8-C1D6-4D24-9E30-A768A1B1720A}" type="datetime1">
              <a:rPr lang="fr-CH" sz="1200" b="0" i="0" u="none" strike="noStrike" kern="0" cap="none" spc="0" baseline="0">
                <a:solidFill>
                  <a:srgbClr val="000000"/>
                </a:solidFill>
                <a:uFillTx/>
                <a:latin typeface="Calibri"/>
              </a:rPr>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t>29.04.2025</a:t>
            </a:fld>
            <a:endParaRPr lang="fr-FR" sz="1200" b="0" i="0" u="none" strike="noStrike" kern="0" cap="none" spc="0" baseline="0">
              <a:solidFill>
                <a:srgbClr val="000000"/>
              </a:solidFill>
              <a:uFillTx/>
              <a:latin typeface="Calibri"/>
            </a:endParaRPr>
          </a:p>
        </p:txBody>
      </p:sp>
      <p:sp>
        <p:nvSpPr>
          <p:cNvPr id="6" name="Espace réservé du pied de page 5">
            <a:extLst>
              <a:ext uri="{FF2B5EF4-FFF2-40B4-BE49-F238E27FC236}">
                <a16:creationId xmlns:a16="http://schemas.microsoft.com/office/drawing/2014/main" id="{A5B89607-351E-4686-A3C5-D8CC4ECB34C5}"/>
              </a:ext>
            </a:extLst>
          </p:cNvPr>
          <p:cNvSpPr txBox="1"/>
          <p:nvPr/>
        </p:nvSpPr>
        <p:spPr>
          <a:xfrm>
            <a:off x="0" y="9430088"/>
            <a:ext cx="2945648" cy="498137"/>
          </a:xfrm>
          <a:prstGeom prst="rect">
            <a:avLst/>
          </a:prstGeom>
          <a:noFill/>
          <a:ln cap="flat">
            <a:noFill/>
          </a:ln>
        </p:spPr>
        <p:txBody>
          <a:bodyPr vert="horz" wrap="square" lIns="95554" tIns="47768" rIns="95554" bIns="47768" anchor="b" anchorCtr="0" compatLnSpc="1">
            <a:noAutofit/>
          </a:bodyPr>
          <a:lstStyle/>
          <a:p>
            <a:pPr marL="0" marR="0" lvl="0" indent="0" algn="l"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0000"/>
                </a:solidFill>
                <a:uFillTx/>
                <a:latin typeface="Calibri"/>
              </a:rPr>
              <a:t>Speaker</a:t>
            </a:r>
          </a:p>
        </p:txBody>
      </p:sp>
      <p:sp>
        <p:nvSpPr>
          <p:cNvPr id="7" name="Espace réservé de l'en-tête 6">
            <a:extLst>
              <a:ext uri="{FF2B5EF4-FFF2-40B4-BE49-F238E27FC236}">
                <a16:creationId xmlns:a16="http://schemas.microsoft.com/office/drawing/2014/main" id="{2FB8343C-CCC2-4261-A434-D3D4820172BD}"/>
              </a:ext>
            </a:extLst>
          </p:cNvPr>
          <p:cNvSpPr txBox="1"/>
          <p:nvPr/>
        </p:nvSpPr>
        <p:spPr>
          <a:xfrm>
            <a:off x="0" y="0"/>
            <a:ext cx="2945648" cy="498137"/>
          </a:xfrm>
          <a:prstGeom prst="rect">
            <a:avLst/>
          </a:prstGeom>
          <a:noFill/>
          <a:ln cap="flat">
            <a:noFill/>
          </a:ln>
        </p:spPr>
        <p:txBody>
          <a:bodyPr vert="horz" wrap="square" lIns="95554" tIns="47768" rIns="95554" bIns="47768" anchor="t" anchorCtr="0" compatLnSpc="1">
            <a:noAutofit/>
          </a:bodyPr>
          <a:lstStyle/>
          <a:p>
            <a:pPr marL="0" marR="0" lvl="0" indent="0" algn="l"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0000"/>
                </a:solidFill>
                <a:uFillTx/>
                <a:latin typeface="Calibri"/>
              </a:rPr>
              <a:t>NAME EVENT / NAME PRESENTATION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2DCA47-8DD7-434E-B8B9-5A50FD653426}"/>
              </a:ext>
            </a:extLst>
          </p:cNvPr>
          <p:cNvSpPr>
            <a:spLocks noGrp="1" noRot="1" noChangeAspect="1"/>
          </p:cNvSpPr>
          <p:nvPr>
            <p:ph type="sldImg"/>
          </p:nvPr>
        </p:nvSpPr>
        <p:spPr>
          <a:xfrm>
            <a:off x="193675" y="612775"/>
            <a:ext cx="6380163" cy="3589338"/>
          </a:xfrm>
        </p:spPr>
      </p:sp>
      <p:sp>
        <p:nvSpPr>
          <p:cNvPr id="3" name="Espace réservé des notes 2">
            <a:extLst>
              <a:ext uri="{FF2B5EF4-FFF2-40B4-BE49-F238E27FC236}">
                <a16:creationId xmlns:a16="http://schemas.microsoft.com/office/drawing/2014/main" id="{9253389F-F430-4B9E-8446-61CF7D806520}"/>
              </a:ext>
            </a:extLst>
          </p:cNvPr>
          <p:cNvSpPr txBox="1">
            <a:spLocks noGrp="1"/>
          </p:cNvSpPr>
          <p:nvPr>
            <p:ph type="body" sz="quarter"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388934CB-FCDC-4FB9-80C6-ADA57FA748BE}"/>
              </a:ext>
            </a:extLst>
          </p:cNvPr>
          <p:cNvSpPr txBox="1"/>
          <p:nvPr/>
        </p:nvSpPr>
        <p:spPr>
          <a:xfrm>
            <a:off x="3850428" y="9430088"/>
            <a:ext cx="2945648" cy="498137"/>
          </a:xfrm>
          <a:prstGeom prst="rect">
            <a:avLst/>
          </a:prstGeom>
          <a:noFill/>
          <a:ln cap="flat">
            <a:noFill/>
          </a:ln>
        </p:spPr>
        <p:txBody>
          <a:bodyPr vert="horz" wrap="square" lIns="95554" tIns="47768" rIns="95554" bIns="47768" anchor="b" anchorCtr="0" compatLnSpc="1">
            <a:noAutofit/>
          </a:bodyPr>
          <a:lstStyle/>
          <a:p>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8034ED-DCC6-4BB2-B218-03CD2DB6AB2A}" type="slidenum">
              <a:t>2</a:t>
            </a:fld>
            <a:endParaRPr lang="fr-FR" sz="1200" b="0" i="0" u="none" strike="noStrike" kern="0" cap="none" spc="0" baseline="0">
              <a:solidFill>
                <a:srgbClr val="000000"/>
              </a:solidFill>
              <a:uFillTx/>
              <a:latin typeface="Calibri"/>
            </a:endParaRPr>
          </a:p>
        </p:txBody>
      </p:sp>
      <p:sp>
        <p:nvSpPr>
          <p:cNvPr id="5" name="Espace réservé de la date 4">
            <a:extLst>
              <a:ext uri="{FF2B5EF4-FFF2-40B4-BE49-F238E27FC236}">
                <a16:creationId xmlns:a16="http://schemas.microsoft.com/office/drawing/2014/main" id="{A7F03474-8DC4-4DDE-91A6-6D66A59242CC}"/>
              </a:ext>
            </a:extLst>
          </p:cNvPr>
          <p:cNvSpPr txBox="1"/>
          <p:nvPr/>
        </p:nvSpPr>
        <p:spPr>
          <a:xfrm>
            <a:off x="3850428" y="0"/>
            <a:ext cx="2945648" cy="498137"/>
          </a:xfrm>
          <a:prstGeom prst="rect">
            <a:avLst/>
          </a:prstGeom>
          <a:noFill/>
          <a:ln cap="flat">
            <a:noFill/>
          </a:ln>
        </p:spPr>
        <p:txBody>
          <a:bodyPr vert="horz" wrap="square" lIns="95554" tIns="47768" rIns="95554" bIns="47768" anchor="t" anchorCtr="0" compatLnSpc="1">
            <a:noAutofit/>
          </a:bodyPr>
          <a:lstStyle/>
          <a:p>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DF50E59-7269-499F-A002-C1AAB00BCEEE}" type="datetime1">
              <a:rPr lang="fr-CH" sz="1200" b="0" i="0" u="none" strike="noStrike" kern="0" cap="none" spc="0" baseline="0">
                <a:solidFill>
                  <a:srgbClr val="000000"/>
                </a:solidFill>
                <a:uFillTx/>
                <a:latin typeface="Calibri"/>
              </a:rPr>
              <a:pPr marL="0" marR="0" lvl="0" indent="0" algn="r"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t>29.04.2025</a:t>
            </a:fld>
            <a:endParaRPr lang="fr-FR" sz="1200" b="0" i="0" u="none" strike="noStrike" kern="0" cap="none" spc="0" baseline="0">
              <a:solidFill>
                <a:srgbClr val="000000"/>
              </a:solidFill>
              <a:uFillTx/>
              <a:latin typeface="Calibri"/>
            </a:endParaRPr>
          </a:p>
        </p:txBody>
      </p:sp>
      <p:sp>
        <p:nvSpPr>
          <p:cNvPr id="6" name="Espace réservé du pied de page 5">
            <a:extLst>
              <a:ext uri="{FF2B5EF4-FFF2-40B4-BE49-F238E27FC236}">
                <a16:creationId xmlns:a16="http://schemas.microsoft.com/office/drawing/2014/main" id="{3C4E4E51-CB11-43DD-AFF0-5D7BF3217A2A}"/>
              </a:ext>
            </a:extLst>
          </p:cNvPr>
          <p:cNvSpPr txBox="1"/>
          <p:nvPr/>
        </p:nvSpPr>
        <p:spPr>
          <a:xfrm>
            <a:off x="0" y="9430088"/>
            <a:ext cx="2945648" cy="498137"/>
          </a:xfrm>
          <a:prstGeom prst="rect">
            <a:avLst/>
          </a:prstGeom>
          <a:noFill/>
          <a:ln cap="flat">
            <a:noFill/>
          </a:ln>
        </p:spPr>
        <p:txBody>
          <a:bodyPr vert="horz" wrap="square" lIns="95554" tIns="47768" rIns="95554" bIns="47768" anchor="b" anchorCtr="0" compatLnSpc="1">
            <a:noAutofit/>
          </a:bodyPr>
          <a:lstStyle/>
          <a:p>
            <a:pPr marL="0" marR="0" lvl="0" indent="0" algn="l"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0000"/>
                </a:solidFill>
                <a:uFillTx/>
                <a:latin typeface="Calibri"/>
              </a:rPr>
              <a:t>Speaker</a:t>
            </a:r>
          </a:p>
        </p:txBody>
      </p:sp>
      <p:sp>
        <p:nvSpPr>
          <p:cNvPr id="7" name="Espace réservé de l'en-tête 6">
            <a:extLst>
              <a:ext uri="{FF2B5EF4-FFF2-40B4-BE49-F238E27FC236}">
                <a16:creationId xmlns:a16="http://schemas.microsoft.com/office/drawing/2014/main" id="{A82717DD-F1B0-4F22-B3D4-53E9351AD3A6}"/>
              </a:ext>
            </a:extLst>
          </p:cNvPr>
          <p:cNvSpPr txBox="1"/>
          <p:nvPr/>
        </p:nvSpPr>
        <p:spPr>
          <a:xfrm>
            <a:off x="0" y="0"/>
            <a:ext cx="2945648" cy="498137"/>
          </a:xfrm>
          <a:prstGeom prst="rect">
            <a:avLst/>
          </a:prstGeom>
          <a:noFill/>
          <a:ln cap="flat">
            <a:noFill/>
          </a:ln>
        </p:spPr>
        <p:txBody>
          <a:bodyPr vert="horz" wrap="square" lIns="95554" tIns="47768" rIns="95554" bIns="47768" anchor="t" anchorCtr="0" compatLnSpc="1">
            <a:noAutofit/>
          </a:bodyPr>
          <a:lstStyle/>
          <a:p>
            <a:pPr marL="0" marR="0" lvl="0" indent="0" algn="l" defTabSz="90439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0000"/>
                </a:solidFill>
                <a:uFillTx/>
                <a:latin typeface="Calibri"/>
              </a:rPr>
              <a:t>NAME EVENT / NAME PRESENTATION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sz="1200" dirty="0">
                <a:solidFill>
                  <a:srgbClr val="000000"/>
                </a:solidFill>
                <a:ea typeface="+mn-ea"/>
                <a:cs typeface="+mn-cs"/>
              </a:rPr>
              <a:t>La conception d’une machine est un processus complexe qui requiert une approche méthodique, alliant connaissances techniques, normes de sécurité et compréhension fine des besoins du demandeur. Elle débute par l’analyse du besoin, qui consiste à identifier les fonctions à assurer, les conditions de service, les contraintes environnementales. Le socle fondamental pour débuter et le cahier des charges fonctionnel qui, oriente les choix techniques.</a:t>
            </a:r>
            <a:br>
              <a:rPr lang="fr-FR" sz="1200" dirty="0">
                <a:solidFill>
                  <a:srgbClr val="000000"/>
                </a:solidFill>
                <a:ea typeface="+mn-ea"/>
                <a:cs typeface="+mn-cs"/>
              </a:rPr>
            </a:br>
            <a:r>
              <a:rPr lang="fr-FR" sz="1200" dirty="0">
                <a:solidFill>
                  <a:srgbClr val="000000"/>
                </a:solidFill>
                <a:ea typeface="+mn-ea"/>
                <a:cs typeface="+mn-cs"/>
              </a:rPr>
              <a:t>Vient ensuite la phase de prédimensionnement, où sont évaluées les premières solutions en termes de matériaux, de géométrie et de technologie. Ces choix sont ensuite affinés lors de l’étape de dimensionnement, qui intègre les calculs mécaniques (pression, température, contraintes admissibles).Une fois la conception validée par l’élaboration d’un dessin d’ensemble qui servira de contrat entre les parties, le projet se concrétise par l’élaboration des dessins de fabrication, qui traduisent précisément les spécifications techniques de chaque composant. Ces plans détaillés serviront de référence lors de la fabrication, du contrôle qualité, et de l’assemblage de la machine</a:t>
            </a:r>
          </a:p>
          <a:p>
            <a:endParaRPr lang="fr-FR" sz="1200" dirty="0">
              <a:solidFill>
                <a:srgbClr val="000000"/>
              </a:solidFill>
              <a:ea typeface="+mn-ea"/>
              <a:cs typeface="+mn-cs"/>
            </a:endParaRPr>
          </a:p>
          <a:p>
            <a:r>
              <a:rPr lang="fr-FR" sz="1200" dirty="0">
                <a:solidFill>
                  <a:srgbClr val="000000"/>
                </a:solidFill>
                <a:ea typeface="+mn-ea"/>
                <a:cs typeface="+mn-cs"/>
              </a:rPr>
              <a:t>-corps de métier</a:t>
            </a:r>
          </a:p>
          <a:p>
            <a:r>
              <a:rPr lang="fr-FR" sz="1200" dirty="0">
                <a:solidFill>
                  <a:srgbClr val="000000"/>
                </a:solidFill>
                <a:ea typeface="+mn-ea"/>
                <a:cs typeface="+mn-cs"/>
              </a:rPr>
              <a:t>-comprendre le besoin</a:t>
            </a:r>
          </a:p>
          <a:p>
            <a:r>
              <a:rPr lang="fr-FR" sz="1200" dirty="0">
                <a:solidFill>
                  <a:srgbClr val="000000"/>
                </a:solidFill>
                <a:ea typeface="+mn-ea"/>
                <a:cs typeface="+mn-cs"/>
              </a:rPr>
              <a:t>-compromis, matériaux, </a:t>
            </a:r>
            <a:r>
              <a:rPr lang="fr-FR" sz="1200" dirty="0" err="1">
                <a:solidFill>
                  <a:srgbClr val="000000"/>
                </a:solidFill>
                <a:ea typeface="+mn-ea"/>
                <a:cs typeface="+mn-cs"/>
              </a:rPr>
              <a:t>techologie</a:t>
            </a:r>
            <a:endParaRPr lang="fr-FR" sz="1200" dirty="0">
              <a:solidFill>
                <a:srgbClr val="000000"/>
              </a:solidFill>
              <a:ea typeface="+mn-ea"/>
              <a:cs typeface="+mn-cs"/>
            </a:endParaRPr>
          </a:p>
          <a:p>
            <a:r>
              <a:rPr lang="fr-FR" sz="1200" dirty="0">
                <a:solidFill>
                  <a:srgbClr val="000000"/>
                </a:solidFill>
                <a:ea typeface="+mn-ea"/>
                <a:cs typeface="+mn-cs"/>
              </a:rPr>
              <a:t>2d d’</a:t>
            </a:r>
            <a:r>
              <a:rPr lang="fr-FR" sz="1200" dirty="0" err="1">
                <a:solidFill>
                  <a:srgbClr val="000000"/>
                </a:solidFill>
                <a:ea typeface="+mn-ea"/>
                <a:cs typeface="+mn-cs"/>
              </a:rPr>
              <a:t>emsemble</a:t>
            </a:r>
            <a:r>
              <a:rPr lang="fr-FR" sz="1200" dirty="0">
                <a:solidFill>
                  <a:srgbClr val="000000"/>
                </a:solidFill>
                <a:ea typeface="+mn-ea"/>
                <a:cs typeface="+mn-cs"/>
              </a:rPr>
              <a:t> </a:t>
            </a:r>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3</a:t>
            </a:fld>
            <a:endParaRPr lang="fr-CH"/>
          </a:p>
        </p:txBody>
      </p:sp>
    </p:spTree>
    <p:extLst>
      <p:ext uri="{BB962C8B-B14F-4D97-AF65-F5344CB8AC3E}">
        <p14:creationId xmlns:p14="http://schemas.microsoft.com/office/powerpoint/2010/main" val="248325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sz="1200" b="0" i="0" u="none" strike="noStrike" kern="1200" cap="none" spc="0" baseline="0" dirty="0">
                <a:solidFill>
                  <a:srgbClr val="000000"/>
                </a:solidFill>
                <a:uFillTx/>
                <a:latin typeface="Calibri Light"/>
              </a:rPr>
              <a:t>Dans ce cours nous allons réaliser les étapes qui mènent à la réalisation d’un 3d d’étude préliminaire sur </a:t>
            </a:r>
            <a:r>
              <a:rPr lang="fr-FR" sz="1200" b="0" i="0" u="none" strike="noStrike" kern="1200" cap="none" spc="0" baseline="0" dirty="0" err="1">
                <a:solidFill>
                  <a:srgbClr val="000000"/>
                </a:solidFill>
                <a:uFillTx/>
                <a:latin typeface="Calibri Light"/>
              </a:rPr>
              <a:t>Inventor</a:t>
            </a:r>
            <a:r>
              <a:rPr lang="fr-FR" sz="1200" b="0" i="0" u="none" strike="noStrike" kern="1200" cap="none" spc="0" baseline="0" dirty="0">
                <a:solidFill>
                  <a:srgbClr val="000000"/>
                </a:solidFill>
                <a:uFillTx/>
                <a:latin typeface="Calibri Light"/>
              </a:rPr>
              <a:t>. </a:t>
            </a:r>
            <a:br>
              <a:rPr lang="fr-FR" sz="1200" b="0" i="0" u="none" strike="noStrike" kern="1200" cap="none" spc="0" baseline="0" dirty="0">
                <a:solidFill>
                  <a:srgbClr val="000000"/>
                </a:solidFill>
                <a:uFillTx/>
                <a:latin typeface="Calibri Light"/>
              </a:rPr>
            </a:br>
            <a:r>
              <a:rPr lang="fr-FR" sz="1200" b="0" i="0" u="none" strike="noStrike" kern="1200" cap="none" spc="0" baseline="0" dirty="0">
                <a:solidFill>
                  <a:srgbClr val="000000"/>
                </a:solidFill>
                <a:uFillTx/>
                <a:latin typeface="Calibri Light"/>
              </a:rPr>
              <a:t>Nous allons voir les méthodes qui peuvent aider durant les 3 premières étapes:</a:t>
            </a:r>
          </a:p>
          <a:p>
            <a:pPr marL="457200" marR="0" lvl="0" indent="-457200" algn="l" defTabSz="914400" rtl="0" fontAlgn="auto" hangingPunct="1">
              <a:lnSpc>
                <a:spcPct val="7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Etude fonctionnelle</a:t>
            </a:r>
          </a:p>
          <a:p>
            <a:pPr marL="457200" marR="0" lvl="0" indent="-457200" algn="l" defTabSz="914400" rtl="0" fontAlgn="auto" hangingPunct="1">
              <a:lnSpc>
                <a:spcPct val="7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Conception préliminaire : Cinématique, Architecture</a:t>
            </a:r>
            <a:r>
              <a:rPr lang="fr-FR" dirty="0">
                <a:solidFill>
                  <a:srgbClr val="000000"/>
                </a:solidFill>
                <a:latin typeface="Calibri"/>
              </a:rPr>
              <a:t>, Technologie</a:t>
            </a:r>
          </a:p>
          <a:p>
            <a:pPr marL="457200" marR="0" lvl="0" indent="-457200" algn="l" defTabSz="914400" rtl="0" fontAlgn="auto" hangingPunct="1">
              <a:lnSpc>
                <a:spcPct val="7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Conception détaillée : Dessins de fabrication </a:t>
            </a:r>
          </a:p>
          <a:p>
            <a:pPr marL="457200" marR="0" lvl="0" indent="-457200" algn="l" defTabSz="914400" rtl="0" fontAlgn="auto" hangingPunct="1">
              <a:lnSpc>
                <a:spcPct val="7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Prototypage : Fabrication et tests </a:t>
            </a:r>
          </a:p>
          <a:p>
            <a:pPr marL="457200" marR="0" lvl="0" indent="-457200" algn="l" defTabSz="914400" rtl="0" fontAlgn="auto" hangingPunct="1">
              <a:lnSpc>
                <a:spcPct val="7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Industrialisation: En cas de commercialisation du produit   </a:t>
            </a:r>
            <a:endParaRPr lang="fr-CH" sz="1200" b="0" i="0" u="none" strike="noStrike" kern="1200" cap="none" spc="0" baseline="0" dirty="0">
              <a:solidFill>
                <a:srgbClr val="000000"/>
              </a:solidFill>
              <a:uFillTx/>
              <a:latin typeface="Calibri"/>
            </a:endParaRP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4</a:t>
            </a:fld>
            <a:endParaRPr lang="fr-CH"/>
          </a:p>
        </p:txBody>
      </p:sp>
    </p:spTree>
    <p:extLst>
      <p:ext uri="{BB962C8B-B14F-4D97-AF65-F5344CB8AC3E}">
        <p14:creationId xmlns:p14="http://schemas.microsoft.com/office/powerpoint/2010/main" val="295728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sz="1200" dirty="0">
                <a:solidFill>
                  <a:srgbClr val="000000"/>
                </a:solidFill>
              </a:rPr>
              <a:t>Dans cette étape, il s’agit de définir ce que doit faire la machine et établir les exigences et tolérances. </a:t>
            </a:r>
            <a:br>
              <a:rPr lang="fr-FR" sz="1200" dirty="0">
                <a:solidFill>
                  <a:srgbClr val="000000"/>
                </a:solidFill>
              </a:rPr>
            </a:br>
            <a:r>
              <a:rPr lang="fr-FR" sz="1200" dirty="0">
                <a:solidFill>
                  <a:srgbClr val="000000"/>
                </a:solidFill>
              </a:rPr>
              <a:t>Récolter toutes les informations est indispensable à cette étape. </a:t>
            </a:r>
            <a:br>
              <a:rPr lang="fr-FR" sz="1200" dirty="0">
                <a:solidFill>
                  <a:srgbClr val="000000"/>
                </a:solidFill>
              </a:rPr>
            </a:br>
            <a:br>
              <a:rPr lang="fr-FR" sz="1200" dirty="0">
                <a:solidFill>
                  <a:srgbClr val="000000"/>
                </a:solidFill>
              </a:rPr>
            </a:br>
            <a:r>
              <a:rPr lang="fr-FR" sz="1200" dirty="0">
                <a:solidFill>
                  <a:srgbClr val="000000"/>
                </a:solidFill>
              </a:rPr>
              <a:t>Pour cette étape nous allons utiliser principalement les outils suivants:</a:t>
            </a:r>
            <a:br>
              <a:rPr lang="fr-FR" sz="1200" dirty="0">
                <a:solidFill>
                  <a:srgbClr val="000000"/>
                </a:solidFill>
              </a:rPr>
            </a:br>
            <a:r>
              <a:rPr lang="fr-FR" sz="1200" dirty="0">
                <a:solidFill>
                  <a:srgbClr val="000000"/>
                </a:solidFill>
              </a:rPr>
              <a:t>-Les schémas </a:t>
            </a:r>
            <a:br>
              <a:rPr lang="fr-FR" sz="1200" dirty="0">
                <a:solidFill>
                  <a:srgbClr val="000000"/>
                </a:solidFill>
              </a:rPr>
            </a:br>
            <a:r>
              <a:rPr lang="fr-FR" sz="1200" dirty="0">
                <a:solidFill>
                  <a:srgbClr val="000000"/>
                </a:solidFill>
              </a:rPr>
              <a:t>-Le cahier des charges fonctionnel </a:t>
            </a:r>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5</a:t>
            </a:fld>
            <a:endParaRPr lang="fr-CH"/>
          </a:p>
        </p:txBody>
      </p:sp>
    </p:spTree>
    <p:extLst>
      <p:ext uri="{BB962C8B-B14F-4D97-AF65-F5344CB8AC3E}">
        <p14:creationId xmlns:p14="http://schemas.microsoft.com/office/powerpoint/2010/main" val="418478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a:rPr>
              <a:t>Nous allons prendre un exemple d’une presse rotative « </a:t>
            </a:r>
            <a:r>
              <a:rPr lang="fr-FR" sz="1200" b="0" i="0" u="none" strike="noStrike" kern="1200" cap="none" spc="0" baseline="0" dirty="0" err="1">
                <a:solidFill>
                  <a:srgbClr val="000000"/>
                </a:solidFill>
                <a:uFillTx/>
                <a:latin typeface="Calibri"/>
              </a:rPr>
              <a:t>GiroPresse</a:t>
            </a:r>
            <a:r>
              <a:rPr lang="fr-FR" sz="1200" b="0" i="0" u="none" strike="noStrike" kern="1200" cap="none" spc="0" baseline="0" dirty="0">
                <a:solidFill>
                  <a:srgbClr val="000000"/>
                </a:solidFill>
                <a:uFillTx/>
                <a:latin typeface="Calibri"/>
              </a:rPr>
              <a:t> ».</a:t>
            </a:r>
            <a:br>
              <a:rPr lang="fr-FR" sz="1200" b="0" i="0" u="none" strike="noStrike" kern="1200" cap="none" spc="0" baseline="0" dirty="0">
                <a:solidFill>
                  <a:srgbClr val="000000"/>
                </a:solidFill>
                <a:uFillTx/>
                <a:latin typeface="Calibri"/>
              </a:rPr>
            </a:br>
            <a:r>
              <a:rPr lang="fr-FR" sz="1200" b="0" i="0" u="none" strike="noStrike" kern="1200" cap="none" spc="0" baseline="0" dirty="0">
                <a:solidFill>
                  <a:srgbClr val="000000"/>
                </a:solidFill>
                <a:uFillTx/>
                <a:latin typeface="Calibri"/>
              </a:rPr>
              <a:t>Cette machine permettra d’appliquer une contrainte de compression axiale sur un tube en béton. Une pression externe et interne sera exercée, tandis que le tube sera en rotation autour de son axe.</a:t>
            </a:r>
            <a:endParaRPr lang="fr-CH" sz="1200" b="0" i="0" u="none" strike="noStrike" kern="1200" cap="none" spc="0" baseline="0" dirty="0">
              <a:solidFill>
                <a:srgbClr val="000000"/>
              </a:solidFill>
              <a:uFillTx/>
              <a:latin typeface="Calibri"/>
            </a:endParaRP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6</a:t>
            </a:fld>
            <a:endParaRPr lang="fr-CH"/>
          </a:p>
        </p:txBody>
      </p:sp>
    </p:spTree>
    <p:extLst>
      <p:ext uri="{BB962C8B-B14F-4D97-AF65-F5344CB8AC3E}">
        <p14:creationId xmlns:p14="http://schemas.microsoft.com/office/powerpoint/2010/main" val="12357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sz="1200" dirty="0">
                <a:solidFill>
                  <a:srgbClr val="000000"/>
                </a:solidFill>
              </a:rPr>
              <a:t>L’étude fonctionnelle décrit brièvement les cycles ou étapes de fonctionnement et permet une compréhension plus claire du mécanisme.</a:t>
            </a:r>
            <a:br>
              <a:rPr lang="fr-FR" sz="1200" dirty="0">
                <a:solidFill>
                  <a:srgbClr val="000000"/>
                </a:solidFill>
              </a:rPr>
            </a:br>
            <a:r>
              <a:rPr lang="fr-FR" sz="1200" dirty="0">
                <a:solidFill>
                  <a:srgbClr val="000000"/>
                </a:solidFill>
              </a:rPr>
              <a:t>Cela permet aussi d’éviter des problèmes de conception comme: </a:t>
            </a:r>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7</a:t>
            </a:fld>
            <a:endParaRPr lang="fr-CH"/>
          </a:p>
        </p:txBody>
      </p:sp>
    </p:spTree>
    <p:extLst>
      <p:ext uri="{BB962C8B-B14F-4D97-AF65-F5344CB8AC3E}">
        <p14:creationId xmlns:p14="http://schemas.microsoft.com/office/powerpoint/2010/main" val="3664257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spc="0" baseline="0" dirty="0">
                <a:solidFill>
                  <a:srgbClr val="000000"/>
                </a:solidFill>
                <a:uFillTx/>
                <a:latin typeface="Calibri"/>
              </a:rPr>
              <a:t>Durant la conception préliminaire, le schéma cinématique est un outil un outil qui </a:t>
            </a:r>
            <a:r>
              <a:rPr lang="fr-FR" dirty="0">
                <a:solidFill>
                  <a:srgbClr val="000000"/>
                </a:solidFill>
                <a:latin typeface="Calibri"/>
              </a:rPr>
              <a:t>permet d’étudier </a:t>
            </a:r>
            <a:r>
              <a:rPr lang="fr-FR" sz="1200" b="0" i="0" u="none" strike="noStrike" kern="1200" cap="none" spc="0" baseline="0" dirty="0">
                <a:solidFill>
                  <a:srgbClr val="000000"/>
                </a:solidFill>
                <a:uFillTx/>
                <a:latin typeface="Calibri"/>
              </a:rPr>
              <a:t>différentes solutions techniques afin de trouver le meilleur compromis entre des critères de faisabilité, coûts et performances. Souvent peu étudiés, car on a généralement une idée claire de la machine que l'on souhaite réaliser. Pourtant, c'est à cette étape que l'on peut véritablement « révolutionner » une machine. Ci-dessous 2 exemples d’une machine qui à la même fonction mais deux cinématiques différentes</a:t>
            </a:r>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9</a:t>
            </a:fld>
            <a:endParaRPr lang="fr-CH"/>
          </a:p>
        </p:txBody>
      </p:sp>
    </p:spTree>
    <p:extLst>
      <p:ext uri="{BB962C8B-B14F-4D97-AF65-F5344CB8AC3E}">
        <p14:creationId xmlns:p14="http://schemas.microsoft.com/office/powerpoint/2010/main" val="3233645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0688" y="1241425"/>
            <a:ext cx="5956300" cy="3351213"/>
          </a:xfrm>
        </p:spPr>
      </p:sp>
      <p:sp>
        <p:nvSpPr>
          <p:cNvPr id="3" name="Espace réservé des notes 2"/>
          <p:cNvSpPr>
            <a:spLocks noGrp="1"/>
          </p:cNvSpPr>
          <p:nvPr>
            <p:ph type="body" idx="1"/>
          </p:nvPr>
        </p:nvSpPr>
        <p:spPr/>
        <p:txBody>
          <a:bodyPr/>
          <a:lstStyle/>
          <a:p>
            <a:r>
              <a:rPr lang="fr-FR" dirty="0"/>
              <a:t>Torseur </a:t>
            </a:r>
            <a:r>
              <a:rPr lang="fr-FR" dirty="0" err="1"/>
              <a:t>cin</a:t>
            </a:r>
            <a:r>
              <a:rPr lang="fr-FR" dirty="0"/>
              <a:t>= w rotation v translation</a:t>
            </a:r>
          </a:p>
          <a:p>
            <a:r>
              <a:rPr lang="fr-FR" dirty="0"/>
              <a:t>T. Action </a:t>
            </a:r>
            <a:r>
              <a:rPr lang="fr-FR" dirty="0" err="1"/>
              <a:t>méc</a:t>
            </a:r>
            <a:r>
              <a:rPr lang="fr-FR" dirty="0"/>
              <a:t>.= XYZ translation LMN rotation </a:t>
            </a:r>
          </a:p>
          <a:p>
            <a:r>
              <a:rPr lang="fr-CH" dirty="0"/>
              <a:t>Liaison pivot → </a:t>
            </a:r>
            <a:r>
              <a:rPr lang="fr-CH" b="1" dirty="0" err="1"/>
              <a:t>Revolute</a:t>
            </a:r>
            <a:r>
              <a:rPr lang="fr-CH" b="1" dirty="0"/>
              <a:t> joint</a:t>
            </a:r>
            <a:endParaRPr lang="fr-CH" dirty="0"/>
          </a:p>
          <a:p>
            <a:r>
              <a:rPr lang="fr-CH" dirty="0"/>
              <a:t>Liaison glissière → </a:t>
            </a:r>
            <a:r>
              <a:rPr lang="fr-CH" b="1" dirty="0" err="1"/>
              <a:t>Prismatic</a:t>
            </a:r>
            <a:r>
              <a:rPr lang="fr-CH" b="1" dirty="0"/>
              <a:t> joint</a:t>
            </a:r>
            <a:endParaRPr lang="fr-CH" dirty="0"/>
          </a:p>
          <a:p>
            <a:r>
              <a:rPr lang="fr-CH" dirty="0"/>
              <a:t>Liaison encastrement → </a:t>
            </a:r>
            <a:r>
              <a:rPr lang="fr-CH" b="1" dirty="0" err="1"/>
              <a:t>Fixed</a:t>
            </a:r>
            <a:r>
              <a:rPr lang="fr-CH" b="1" dirty="0"/>
              <a:t> joint</a:t>
            </a:r>
            <a:endParaRPr lang="fr-CH" dirty="0"/>
          </a:p>
          <a:p>
            <a:r>
              <a:rPr lang="fr-CH" dirty="0"/>
              <a:t>Liaison rotule → </a:t>
            </a:r>
            <a:r>
              <a:rPr lang="fr-CH" b="1" dirty="0" err="1"/>
              <a:t>Spherical</a:t>
            </a:r>
            <a:r>
              <a:rPr lang="fr-CH" b="1" dirty="0"/>
              <a:t> joint</a:t>
            </a:r>
            <a:endParaRPr lang="fr-CH" dirty="0"/>
          </a:p>
          <a:p>
            <a:endParaRPr lang="fr-CH" dirty="0"/>
          </a:p>
        </p:txBody>
      </p:sp>
      <p:sp>
        <p:nvSpPr>
          <p:cNvPr id="4" name="Espace réservé du numéro de diapositive 3"/>
          <p:cNvSpPr>
            <a:spLocks noGrp="1"/>
          </p:cNvSpPr>
          <p:nvPr>
            <p:ph type="sldNum" sz="quarter" idx="5"/>
          </p:nvPr>
        </p:nvSpPr>
        <p:spPr/>
        <p:txBody>
          <a:bodyPr/>
          <a:lstStyle/>
          <a:p>
            <a:pPr lvl="0"/>
            <a:fld id="{B3DE5399-C06D-4042-B472-F4098908CA9C}" type="slidenum">
              <a:rPr lang="fr-CH" smtClean="0"/>
              <a:t>11</a:t>
            </a:fld>
            <a:endParaRPr lang="fr-CH"/>
          </a:p>
        </p:txBody>
      </p:sp>
    </p:spTree>
    <p:extLst>
      <p:ext uri="{BB962C8B-B14F-4D97-AF65-F5344CB8AC3E}">
        <p14:creationId xmlns:p14="http://schemas.microsoft.com/office/powerpoint/2010/main" val="429523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CF93-F16E-4849-95AE-0B856081D29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CH"/>
          </a:p>
        </p:txBody>
      </p:sp>
      <p:sp>
        <p:nvSpPr>
          <p:cNvPr id="3" name="Subtitle 2">
            <a:extLst>
              <a:ext uri="{FF2B5EF4-FFF2-40B4-BE49-F238E27FC236}">
                <a16:creationId xmlns:a16="http://schemas.microsoft.com/office/drawing/2014/main" id="{4F7BCC56-CF11-4FE7-95F8-11D1836F3A0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CH"/>
          </a:p>
        </p:txBody>
      </p:sp>
      <p:sp>
        <p:nvSpPr>
          <p:cNvPr id="4" name="Date Placeholder 3">
            <a:extLst>
              <a:ext uri="{FF2B5EF4-FFF2-40B4-BE49-F238E27FC236}">
                <a16:creationId xmlns:a16="http://schemas.microsoft.com/office/drawing/2014/main" id="{4F8994B4-3482-4E17-B213-6A9A8A1BAB14}"/>
              </a:ext>
            </a:extLst>
          </p:cNvPr>
          <p:cNvSpPr txBox="1">
            <a:spLocks noGrp="1"/>
          </p:cNvSpPr>
          <p:nvPr>
            <p:ph type="dt" sz="half" idx="7"/>
          </p:nvPr>
        </p:nvSpPr>
        <p:spPr/>
        <p:txBody>
          <a:bodyPr/>
          <a:lstStyle>
            <a:lvl1pPr>
              <a:defRPr/>
            </a:lvl1pPr>
          </a:lstStyle>
          <a:p>
            <a:pPr lvl="0"/>
            <a:fld id="{AD2AE7CA-15F4-47B4-BFB0-BBF4B125DBD6}" type="datetime1">
              <a:rPr lang="en-CH"/>
              <a:pPr lvl="0"/>
              <a:t>04/29/2025</a:t>
            </a:fld>
            <a:endParaRPr lang="en-CH"/>
          </a:p>
        </p:txBody>
      </p:sp>
      <p:sp>
        <p:nvSpPr>
          <p:cNvPr id="5" name="Footer Placeholder 4">
            <a:extLst>
              <a:ext uri="{FF2B5EF4-FFF2-40B4-BE49-F238E27FC236}">
                <a16:creationId xmlns:a16="http://schemas.microsoft.com/office/drawing/2014/main" id="{36DFCD6F-BC84-44F9-ADBA-80CC118EB6F1}"/>
              </a:ext>
            </a:extLst>
          </p:cNvPr>
          <p:cNvSpPr txBox="1">
            <a:spLocks noGrp="1"/>
          </p:cNvSpPr>
          <p:nvPr>
            <p:ph type="ftr" sz="quarter" idx="9"/>
          </p:nvPr>
        </p:nvSpPr>
        <p:spPr/>
        <p:txBody>
          <a:bodyPr/>
          <a:lstStyle>
            <a:lvl1pPr>
              <a:defRPr/>
            </a:lvl1pPr>
          </a:lstStyle>
          <a:p>
            <a:pPr lvl="0"/>
            <a:endParaRPr lang="en-CH"/>
          </a:p>
        </p:txBody>
      </p:sp>
      <p:sp>
        <p:nvSpPr>
          <p:cNvPr id="6" name="Slide Number Placeholder 5">
            <a:extLst>
              <a:ext uri="{FF2B5EF4-FFF2-40B4-BE49-F238E27FC236}">
                <a16:creationId xmlns:a16="http://schemas.microsoft.com/office/drawing/2014/main" id="{A2019B4F-C677-46FB-BBF6-EC138EAE1B0C}"/>
              </a:ext>
            </a:extLst>
          </p:cNvPr>
          <p:cNvSpPr txBox="1">
            <a:spLocks noGrp="1"/>
          </p:cNvSpPr>
          <p:nvPr>
            <p:ph type="sldNum" sz="quarter" idx="8"/>
          </p:nvPr>
        </p:nvSpPr>
        <p:spPr/>
        <p:txBody>
          <a:bodyPr/>
          <a:lstStyle>
            <a:lvl1pPr>
              <a:defRPr/>
            </a:lvl1pPr>
          </a:lstStyle>
          <a:p>
            <a:pPr lvl="0"/>
            <a:fld id="{DC5435E6-D18E-49DD-8408-80C4341237FE}" type="slidenum">
              <a:t>‹N°›</a:t>
            </a:fld>
            <a:endParaRPr lang="en-CH"/>
          </a:p>
        </p:txBody>
      </p:sp>
    </p:spTree>
    <p:extLst>
      <p:ext uri="{BB962C8B-B14F-4D97-AF65-F5344CB8AC3E}">
        <p14:creationId xmlns:p14="http://schemas.microsoft.com/office/powerpoint/2010/main" val="1382446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BF88-CB2A-487C-BF5E-48123A8E5678}"/>
              </a:ext>
            </a:extLst>
          </p:cNvPr>
          <p:cNvSpPr txBox="1">
            <a:spLocks noGrp="1"/>
          </p:cNvSpPr>
          <p:nvPr>
            <p:ph type="title"/>
          </p:nvPr>
        </p:nvSpPr>
        <p:spPr/>
        <p:txBody>
          <a:bodyPr/>
          <a:lstStyle>
            <a:lvl1pPr>
              <a:defRPr/>
            </a:lvl1pPr>
          </a:lstStyle>
          <a:p>
            <a:pPr lvl="0"/>
            <a:r>
              <a:rPr lang="en-US"/>
              <a:t>Click to edit Master title style</a:t>
            </a:r>
            <a:endParaRPr lang="en-CH"/>
          </a:p>
        </p:txBody>
      </p:sp>
      <p:sp>
        <p:nvSpPr>
          <p:cNvPr id="3" name="Vertical Text Placeholder 2">
            <a:extLst>
              <a:ext uri="{FF2B5EF4-FFF2-40B4-BE49-F238E27FC236}">
                <a16:creationId xmlns:a16="http://schemas.microsoft.com/office/drawing/2014/main" id="{6DCE763F-03B4-46CA-9B75-4988BA97A4C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1BA026D7-CFC3-4949-A9F2-9F7CF829C205}"/>
              </a:ext>
            </a:extLst>
          </p:cNvPr>
          <p:cNvSpPr txBox="1">
            <a:spLocks noGrp="1"/>
          </p:cNvSpPr>
          <p:nvPr>
            <p:ph type="dt" sz="half" idx="7"/>
          </p:nvPr>
        </p:nvSpPr>
        <p:spPr/>
        <p:txBody>
          <a:bodyPr/>
          <a:lstStyle>
            <a:lvl1pPr>
              <a:defRPr/>
            </a:lvl1pPr>
          </a:lstStyle>
          <a:p>
            <a:pPr lvl="0"/>
            <a:fld id="{02B10759-7475-45E6-9FA9-DCC69821A986}" type="datetime1">
              <a:rPr lang="en-CH"/>
              <a:pPr lvl="0"/>
              <a:t>04/29/2025</a:t>
            </a:fld>
            <a:endParaRPr lang="en-CH"/>
          </a:p>
        </p:txBody>
      </p:sp>
      <p:sp>
        <p:nvSpPr>
          <p:cNvPr id="5" name="Footer Placeholder 4">
            <a:extLst>
              <a:ext uri="{FF2B5EF4-FFF2-40B4-BE49-F238E27FC236}">
                <a16:creationId xmlns:a16="http://schemas.microsoft.com/office/drawing/2014/main" id="{F093B06C-A80F-4279-9FF6-28E139644D64}"/>
              </a:ext>
            </a:extLst>
          </p:cNvPr>
          <p:cNvSpPr txBox="1">
            <a:spLocks noGrp="1"/>
          </p:cNvSpPr>
          <p:nvPr>
            <p:ph type="ftr" sz="quarter" idx="9"/>
          </p:nvPr>
        </p:nvSpPr>
        <p:spPr/>
        <p:txBody>
          <a:bodyPr/>
          <a:lstStyle>
            <a:lvl1pPr>
              <a:defRPr/>
            </a:lvl1pPr>
          </a:lstStyle>
          <a:p>
            <a:pPr lvl="0"/>
            <a:endParaRPr lang="en-CH"/>
          </a:p>
        </p:txBody>
      </p:sp>
      <p:sp>
        <p:nvSpPr>
          <p:cNvPr id="6" name="Slide Number Placeholder 5">
            <a:extLst>
              <a:ext uri="{FF2B5EF4-FFF2-40B4-BE49-F238E27FC236}">
                <a16:creationId xmlns:a16="http://schemas.microsoft.com/office/drawing/2014/main" id="{A4290AF3-6B9F-455D-A025-FDC6CF3E0C65}"/>
              </a:ext>
            </a:extLst>
          </p:cNvPr>
          <p:cNvSpPr txBox="1">
            <a:spLocks noGrp="1"/>
          </p:cNvSpPr>
          <p:nvPr>
            <p:ph type="sldNum" sz="quarter" idx="8"/>
          </p:nvPr>
        </p:nvSpPr>
        <p:spPr/>
        <p:txBody>
          <a:bodyPr/>
          <a:lstStyle>
            <a:lvl1pPr>
              <a:defRPr/>
            </a:lvl1pPr>
          </a:lstStyle>
          <a:p>
            <a:pPr lvl="0"/>
            <a:fld id="{40FE27DE-914D-40CB-A518-051372D7FAE6}" type="slidenum">
              <a:t>‹N°›</a:t>
            </a:fld>
            <a:endParaRPr lang="en-CH"/>
          </a:p>
        </p:txBody>
      </p:sp>
    </p:spTree>
    <p:extLst>
      <p:ext uri="{BB962C8B-B14F-4D97-AF65-F5344CB8AC3E}">
        <p14:creationId xmlns:p14="http://schemas.microsoft.com/office/powerpoint/2010/main" val="43396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735681-4379-42A3-B7C4-89A916D99AB1}"/>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CH"/>
          </a:p>
        </p:txBody>
      </p:sp>
      <p:sp>
        <p:nvSpPr>
          <p:cNvPr id="3" name="Vertical Text Placeholder 2">
            <a:extLst>
              <a:ext uri="{FF2B5EF4-FFF2-40B4-BE49-F238E27FC236}">
                <a16:creationId xmlns:a16="http://schemas.microsoft.com/office/drawing/2014/main" id="{398F3A6F-5B25-433B-8E62-D1F45F161DFB}"/>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D85ABEC-E331-436E-BB7D-3A747BF288DA}"/>
              </a:ext>
            </a:extLst>
          </p:cNvPr>
          <p:cNvSpPr txBox="1">
            <a:spLocks noGrp="1"/>
          </p:cNvSpPr>
          <p:nvPr>
            <p:ph type="dt" sz="half" idx="7"/>
          </p:nvPr>
        </p:nvSpPr>
        <p:spPr/>
        <p:txBody>
          <a:bodyPr/>
          <a:lstStyle>
            <a:lvl1pPr>
              <a:defRPr/>
            </a:lvl1pPr>
          </a:lstStyle>
          <a:p>
            <a:pPr lvl="0"/>
            <a:fld id="{0858F8BF-3B83-424A-8F71-39CC7E283525}" type="datetime1">
              <a:rPr lang="en-CH"/>
              <a:pPr lvl="0"/>
              <a:t>04/29/2025</a:t>
            </a:fld>
            <a:endParaRPr lang="en-CH"/>
          </a:p>
        </p:txBody>
      </p:sp>
      <p:sp>
        <p:nvSpPr>
          <p:cNvPr id="5" name="Footer Placeholder 4">
            <a:extLst>
              <a:ext uri="{FF2B5EF4-FFF2-40B4-BE49-F238E27FC236}">
                <a16:creationId xmlns:a16="http://schemas.microsoft.com/office/drawing/2014/main" id="{A61CDF25-AA59-4D26-89A3-D131542F1754}"/>
              </a:ext>
            </a:extLst>
          </p:cNvPr>
          <p:cNvSpPr txBox="1">
            <a:spLocks noGrp="1"/>
          </p:cNvSpPr>
          <p:nvPr>
            <p:ph type="ftr" sz="quarter" idx="9"/>
          </p:nvPr>
        </p:nvSpPr>
        <p:spPr/>
        <p:txBody>
          <a:bodyPr/>
          <a:lstStyle>
            <a:lvl1pPr>
              <a:defRPr/>
            </a:lvl1pPr>
          </a:lstStyle>
          <a:p>
            <a:pPr lvl="0"/>
            <a:endParaRPr lang="en-CH"/>
          </a:p>
        </p:txBody>
      </p:sp>
      <p:sp>
        <p:nvSpPr>
          <p:cNvPr id="6" name="Slide Number Placeholder 5">
            <a:extLst>
              <a:ext uri="{FF2B5EF4-FFF2-40B4-BE49-F238E27FC236}">
                <a16:creationId xmlns:a16="http://schemas.microsoft.com/office/drawing/2014/main" id="{AABA9AEB-66A8-40E5-8394-945AEC07B8A7}"/>
              </a:ext>
            </a:extLst>
          </p:cNvPr>
          <p:cNvSpPr txBox="1">
            <a:spLocks noGrp="1"/>
          </p:cNvSpPr>
          <p:nvPr>
            <p:ph type="sldNum" sz="quarter" idx="8"/>
          </p:nvPr>
        </p:nvSpPr>
        <p:spPr/>
        <p:txBody>
          <a:bodyPr/>
          <a:lstStyle>
            <a:lvl1pPr>
              <a:defRPr/>
            </a:lvl1pPr>
          </a:lstStyle>
          <a:p>
            <a:pPr lvl="0"/>
            <a:fld id="{CC3969B0-684D-44EA-A9DB-0C19AAD5EB07}" type="slidenum">
              <a:t>‹N°›</a:t>
            </a:fld>
            <a:endParaRPr lang="en-CH"/>
          </a:p>
        </p:txBody>
      </p:sp>
    </p:spTree>
    <p:extLst>
      <p:ext uri="{BB962C8B-B14F-4D97-AF65-F5344CB8AC3E}">
        <p14:creationId xmlns:p14="http://schemas.microsoft.com/office/powerpoint/2010/main" val="168194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_EPFL">
    <p:spTree>
      <p:nvGrpSpPr>
        <p:cNvPr id="1" name=""/>
        <p:cNvGrpSpPr/>
        <p:nvPr/>
      </p:nvGrpSpPr>
      <p:grpSpPr>
        <a:xfrm>
          <a:off x="0" y="0"/>
          <a:ext cx="0" cy="0"/>
          <a:chOff x="0" y="0"/>
          <a:chExt cx="0" cy="0"/>
        </a:xfrm>
      </p:grpSpPr>
      <p:sp>
        <p:nvSpPr>
          <p:cNvPr id="2" name="Espace réservé pour une image  11">
            <a:extLst>
              <a:ext uri="{FF2B5EF4-FFF2-40B4-BE49-F238E27FC236}">
                <a16:creationId xmlns:a16="http://schemas.microsoft.com/office/drawing/2014/main" id="{9BB1B379-1180-46BD-B44E-FE4DF322634C}"/>
              </a:ext>
            </a:extLst>
          </p:cNvPr>
          <p:cNvSpPr txBox="1">
            <a:spLocks noGrp="1"/>
          </p:cNvSpPr>
          <p:nvPr>
            <p:ph type="pic" idx="4294967295"/>
          </p:nvPr>
        </p:nvSpPr>
        <p:spPr>
          <a:xfrm>
            <a:off x="1775883" y="0"/>
            <a:ext cx="10416113" cy="6597652"/>
          </a:xfrm>
        </p:spPr>
        <p:txBody>
          <a:bodyPr/>
          <a:lstStyle>
            <a:lvl1pPr>
              <a:defRPr lang="fr-FR"/>
            </a:lvl1pPr>
          </a:lstStyle>
          <a:p>
            <a:pPr lvl="0"/>
            <a:r>
              <a:rPr lang="fr-FR"/>
              <a:t>Cliquez sur l'icône pour ajouter une image</a:t>
            </a:r>
          </a:p>
        </p:txBody>
      </p:sp>
      <p:sp>
        <p:nvSpPr>
          <p:cNvPr id="3" name="Title 1">
            <a:extLst>
              <a:ext uri="{FF2B5EF4-FFF2-40B4-BE49-F238E27FC236}">
                <a16:creationId xmlns:a16="http://schemas.microsoft.com/office/drawing/2014/main" id="{0918ECE5-9549-4486-B2D7-F17EFBCE836D}"/>
              </a:ext>
            </a:extLst>
          </p:cNvPr>
          <p:cNvSpPr txBox="1">
            <a:spLocks noGrp="1"/>
          </p:cNvSpPr>
          <p:nvPr>
            <p:ph type="title"/>
          </p:nvPr>
        </p:nvSpPr>
        <p:spPr>
          <a:xfrm>
            <a:off x="8540752" y="1048716"/>
            <a:ext cx="3651244" cy="3117847"/>
          </a:xfrm>
          <a:solidFill>
            <a:srgbClr val="4472C4"/>
          </a:solidFill>
        </p:spPr>
        <p:txBody>
          <a:bodyPr lIns="215999"/>
          <a:lstStyle>
            <a:lvl1pPr>
              <a:defRPr lang="fr-FR" sz="4800">
                <a:solidFill>
                  <a:srgbClr val="FFFFFF"/>
                </a:solidFill>
              </a:defRPr>
            </a:lvl1pPr>
          </a:lstStyle>
          <a:p>
            <a:pPr lvl="0"/>
            <a:r>
              <a:rPr lang="fr-FR"/>
              <a:t>Modifiez le style du titre</a:t>
            </a:r>
            <a:endParaRPr lang="en-US"/>
          </a:p>
        </p:txBody>
      </p:sp>
      <p:sp>
        <p:nvSpPr>
          <p:cNvPr id="4" name="Subtitle 2">
            <a:extLst>
              <a:ext uri="{FF2B5EF4-FFF2-40B4-BE49-F238E27FC236}">
                <a16:creationId xmlns:a16="http://schemas.microsoft.com/office/drawing/2014/main" id="{3D7A5B43-1ABB-4C13-AEA8-9A1E2B39B5D7}"/>
              </a:ext>
            </a:extLst>
          </p:cNvPr>
          <p:cNvSpPr txBox="1">
            <a:spLocks noGrp="1"/>
          </p:cNvSpPr>
          <p:nvPr>
            <p:ph type="subTitle" idx="4294967295"/>
          </p:nvPr>
        </p:nvSpPr>
        <p:spPr>
          <a:xfrm>
            <a:off x="6102348" y="4166564"/>
            <a:ext cx="2438403" cy="2091269"/>
          </a:xfrm>
          <a:solidFill>
            <a:srgbClr val="000000"/>
          </a:solidFill>
        </p:spPr>
        <p:txBody>
          <a:bodyPr lIns="90004" anchor="ctr" anchorCtr="1"/>
          <a:lstStyle>
            <a:lvl1pPr marL="0" indent="0" algn="ctr">
              <a:buNone/>
              <a:defRPr lang="fr-FR" sz="1600">
                <a:solidFill>
                  <a:srgbClr val="FFFFFF"/>
                </a:solidFill>
              </a:defRPr>
            </a:lvl1pPr>
          </a:lstStyle>
          <a:p>
            <a:pPr lvl="0"/>
            <a:r>
              <a:rPr lang="fr-FR"/>
              <a:t>Modifiez le style des sous-titres du masque</a:t>
            </a:r>
            <a:endParaRPr lang="en-US"/>
          </a:p>
        </p:txBody>
      </p:sp>
      <p:pic>
        <p:nvPicPr>
          <p:cNvPr id="5" name="Image 8">
            <a:extLst>
              <a:ext uri="{FF2B5EF4-FFF2-40B4-BE49-F238E27FC236}">
                <a16:creationId xmlns:a16="http://schemas.microsoft.com/office/drawing/2014/main" id="{D5850758-6265-461C-9EA6-A873DD889536}"/>
              </a:ext>
            </a:extLst>
          </p:cNvPr>
          <p:cNvPicPr>
            <a:picLocks noChangeAspect="1"/>
          </p:cNvPicPr>
          <p:nvPr/>
        </p:nvPicPr>
        <p:blipFill>
          <a:blip r:embed="rId2"/>
          <a:stretch>
            <a:fillRect/>
          </a:stretch>
        </p:blipFill>
        <p:spPr>
          <a:xfrm>
            <a:off x="110194" y="107048"/>
            <a:ext cx="1567071" cy="678210"/>
          </a:xfrm>
          <a:prstGeom prst="rect">
            <a:avLst/>
          </a:prstGeom>
          <a:noFill/>
          <a:ln cap="flat">
            <a:noFill/>
          </a:ln>
        </p:spPr>
      </p:pic>
      <p:sp>
        <p:nvSpPr>
          <p:cNvPr id="6" name="Espace réservé du texte 4">
            <a:extLst>
              <a:ext uri="{FF2B5EF4-FFF2-40B4-BE49-F238E27FC236}">
                <a16:creationId xmlns:a16="http://schemas.microsoft.com/office/drawing/2014/main" id="{3F175395-BE52-4962-8B2D-1393B177F775}"/>
              </a:ext>
            </a:extLst>
          </p:cNvPr>
          <p:cNvSpPr txBox="1">
            <a:spLocks noGrp="1"/>
          </p:cNvSpPr>
          <p:nvPr>
            <p:ph type="body" idx="4294967295"/>
          </p:nvPr>
        </p:nvSpPr>
        <p:spPr>
          <a:xfrm>
            <a:off x="8534396" y="6244172"/>
            <a:ext cx="2438403" cy="613836"/>
          </a:xfrm>
          <a:solidFill>
            <a:srgbClr val="FFFFFF"/>
          </a:solidFill>
        </p:spPr>
        <p:txBody>
          <a:bodyPr lIns="90004" anchor="ctr" anchorCtr="1">
            <a:noAutofit/>
          </a:bodyPr>
          <a:lstStyle>
            <a:lvl1pPr marL="0" indent="0" algn="ctr">
              <a:buNone/>
              <a:defRPr lang="fr-FR" sz="1467"/>
            </a:lvl1pPr>
          </a:lstStyle>
          <a:p>
            <a:pPr lvl="0"/>
            <a:r>
              <a:rPr lang="fr-FR"/>
              <a:t>Modifier les styles du texte du masque Deuxième niveau Troisième niveau Quatrième niveau Cinquième niveau</a:t>
            </a:r>
          </a:p>
        </p:txBody>
      </p:sp>
      <p:pic>
        <p:nvPicPr>
          <p:cNvPr id="7" name="Image 7">
            <a:extLst>
              <a:ext uri="{FF2B5EF4-FFF2-40B4-BE49-F238E27FC236}">
                <a16:creationId xmlns:a16="http://schemas.microsoft.com/office/drawing/2014/main" id="{4A131765-AB4A-4B4D-B1AC-44DF95A38EC2}"/>
              </a:ext>
            </a:extLst>
          </p:cNvPr>
          <p:cNvPicPr>
            <a:picLocks noChangeAspect="1"/>
          </p:cNvPicPr>
          <p:nvPr/>
        </p:nvPicPr>
        <p:blipFill>
          <a:blip r:embed="rId3"/>
          <a:stretch>
            <a:fillRect/>
          </a:stretch>
        </p:blipFill>
        <p:spPr>
          <a:xfrm>
            <a:off x="266703" y="6105686"/>
            <a:ext cx="748719" cy="489844"/>
          </a:xfrm>
          <a:prstGeom prst="rect">
            <a:avLst/>
          </a:prstGeom>
          <a:noFill/>
          <a:ln cap="flat">
            <a:noFill/>
          </a:ln>
        </p:spPr>
      </p:pic>
      <p:sp>
        <p:nvSpPr>
          <p:cNvPr id="8" name="Rectangle 9">
            <a:extLst>
              <a:ext uri="{FF2B5EF4-FFF2-40B4-BE49-F238E27FC236}">
                <a16:creationId xmlns:a16="http://schemas.microsoft.com/office/drawing/2014/main" id="{4CF63B37-90DB-4C05-B8D4-070751BF3E5B}"/>
              </a:ext>
            </a:extLst>
          </p:cNvPr>
          <p:cNvSpPr/>
          <p:nvPr/>
        </p:nvSpPr>
        <p:spPr>
          <a:xfrm rot="16200004">
            <a:off x="119604" y="6121770"/>
            <a:ext cx="60963" cy="79708"/>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rial" pitchFamily="34"/>
            </a:endParaRPr>
          </a:p>
        </p:txBody>
      </p:sp>
    </p:spTree>
    <p:extLst>
      <p:ext uri="{BB962C8B-B14F-4D97-AF65-F5344CB8AC3E}">
        <p14:creationId xmlns:p14="http://schemas.microsoft.com/office/powerpoint/2010/main" val="59332959"/>
      </p:ext>
    </p:extLst>
  </p:cSld>
  <p:clrMapOvr>
    <a:masterClrMapping/>
  </p:clrMapOvr>
  <p:transition spd="med">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5439-DC41-4F8D-90A2-6037E00910BA}"/>
              </a:ext>
            </a:extLst>
          </p:cNvPr>
          <p:cNvSpPr txBox="1">
            <a:spLocks noGrp="1"/>
          </p:cNvSpPr>
          <p:nvPr>
            <p:ph type="title"/>
          </p:nvPr>
        </p:nvSpPr>
        <p:spPr/>
        <p:txBody>
          <a:bodyPr/>
          <a:lstStyle>
            <a:lvl1pPr>
              <a:defRPr/>
            </a:lvl1pPr>
          </a:lstStyle>
          <a:p>
            <a:pPr lvl="0"/>
            <a:r>
              <a:rPr lang="en-US"/>
              <a:t>Click to edit Master title style</a:t>
            </a:r>
            <a:endParaRPr lang="en-CH"/>
          </a:p>
        </p:txBody>
      </p:sp>
      <p:sp>
        <p:nvSpPr>
          <p:cNvPr id="3" name="Content Placeholder 2">
            <a:extLst>
              <a:ext uri="{FF2B5EF4-FFF2-40B4-BE49-F238E27FC236}">
                <a16:creationId xmlns:a16="http://schemas.microsoft.com/office/drawing/2014/main" id="{025272B7-376B-405A-8DE7-EE83F009D9C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312C3FA4-C9D8-4DBB-BA02-8FE444451B70}"/>
              </a:ext>
            </a:extLst>
          </p:cNvPr>
          <p:cNvSpPr txBox="1">
            <a:spLocks noGrp="1"/>
          </p:cNvSpPr>
          <p:nvPr>
            <p:ph type="dt" sz="half" idx="7"/>
          </p:nvPr>
        </p:nvSpPr>
        <p:spPr/>
        <p:txBody>
          <a:bodyPr/>
          <a:lstStyle>
            <a:lvl1pPr>
              <a:defRPr/>
            </a:lvl1pPr>
          </a:lstStyle>
          <a:p>
            <a:pPr lvl="0"/>
            <a:fld id="{7DF4951D-34C0-4A5A-9B21-790BECBAE85C}" type="datetime1">
              <a:rPr lang="en-CH"/>
              <a:pPr lvl="0"/>
              <a:t>04/29/2025</a:t>
            </a:fld>
            <a:endParaRPr lang="en-CH"/>
          </a:p>
        </p:txBody>
      </p:sp>
      <p:sp>
        <p:nvSpPr>
          <p:cNvPr id="5" name="Footer Placeholder 4">
            <a:extLst>
              <a:ext uri="{FF2B5EF4-FFF2-40B4-BE49-F238E27FC236}">
                <a16:creationId xmlns:a16="http://schemas.microsoft.com/office/drawing/2014/main" id="{2FACBF6C-CCDB-4B21-94F0-E12ACB14B2F4}"/>
              </a:ext>
            </a:extLst>
          </p:cNvPr>
          <p:cNvSpPr txBox="1">
            <a:spLocks noGrp="1"/>
          </p:cNvSpPr>
          <p:nvPr>
            <p:ph type="ftr" sz="quarter" idx="9"/>
          </p:nvPr>
        </p:nvSpPr>
        <p:spPr/>
        <p:txBody>
          <a:bodyPr/>
          <a:lstStyle>
            <a:lvl1pPr>
              <a:defRPr/>
            </a:lvl1pPr>
          </a:lstStyle>
          <a:p>
            <a:pPr lvl="0"/>
            <a:endParaRPr lang="en-CH"/>
          </a:p>
        </p:txBody>
      </p:sp>
      <p:sp>
        <p:nvSpPr>
          <p:cNvPr id="6" name="Slide Number Placeholder 5">
            <a:extLst>
              <a:ext uri="{FF2B5EF4-FFF2-40B4-BE49-F238E27FC236}">
                <a16:creationId xmlns:a16="http://schemas.microsoft.com/office/drawing/2014/main" id="{35D793D1-1E00-483E-B486-4CAC739A709D}"/>
              </a:ext>
            </a:extLst>
          </p:cNvPr>
          <p:cNvSpPr txBox="1">
            <a:spLocks noGrp="1"/>
          </p:cNvSpPr>
          <p:nvPr>
            <p:ph type="sldNum" sz="quarter" idx="8"/>
          </p:nvPr>
        </p:nvSpPr>
        <p:spPr/>
        <p:txBody>
          <a:bodyPr/>
          <a:lstStyle>
            <a:lvl1pPr>
              <a:defRPr/>
            </a:lvl1pPr>
          </a:lstStyle>
          <a:p>
            <a:pPr lvl="0"/>
            <a:fld id="{F1DCE7B7-544F-4C4C-84CC-1405EC33FF6A}" type="slidenum">
              <a:t>‹N°›</a:t>
            </a:fld>
            <a:endParaRPr lang="en-CH"/>
          </a:p>
        </p:txBody>
      </p:sp>
    </p:spTree>
    <p:extLst>
      <p:ext uri="{BB962C8B-B14F-4D97-AF65-F5344CB8AC3E}">
        <p14:creationId xmlns:p14="http://schemas.microsoft.com/office/powerpoint/2010/main" val="28190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B15B8-360E-4CC3-AF9E-E8F390CF96F9}"/>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CH"/>
          </a:p>
        </p:txBody>
      </p:sp>
      <p:sp>
        <p:nvSpPr>
          <p:cNvPr id="3" name="Text Placeholder 2">
            <a:extLst>
              <a:ext uri="{FF2B5EF4-FFF2-40B4-BE49-F238E27FC236}">
                <a16:creationId xmlns:a16="http://schemas.microsoft.com/office/drawing/2014/main" id="{1844E8FC-3FA9-48EF-8764-B85E6312BA4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A0D9622A-FE90-426B-8072-30DB74D45283}"/>
              </a:ext>
            </a:extLst>
          </p:cNvPr>
          <p:cNvSpPr txBox="1">
            <a:spLocks noGrp="1"/>
          </p:cNvSpPr>
          <p:nvPr>
            <p:ph type="dt" sz="half" idx="7"/>
          </p:nvPr>
        </p:nvSpPr>
        <p:spPr/>
        <p:txBody>
          <a:bodyPr/>
          <a:lstStyle>
            <a:lvl1pPr>
              <a:defRPr/>
            </a:lvl1pPr>
          </a:lstStyle>
          <a:p>
            <a:pPr lvl="0"/>
            <a:fld id="{BAC0AEC3-2797-49AC-9B3B-460BA0C4461B}" type="datetime1">
              <a:rPr lang="en-CH"/>
              <a:pPr lvl="0"/>
              <a:t>04/29/2025</a:t>
            </a:fld>
            <a:endParaRPr lang="en-CH"/>
          </a:p>
        </p:txBody>
      </p:sp>
      <p:sp>
        <p:nvSpPr>
          <p:cNvPr id="5" name="Footer Placeholder 4">
            <a:extLst>
              <a:ext uri="{FF2B5EF4-FFF2-40B4-BE49-F238E27FC236}">
                <a16:creationId xmlns:a16="http://schemas.microsoft.com/office/drawing/2014/main" id="{72676216-2B82-45C6-962C-AB5427D4AFD7}"/>
              </a:ext>
            </a:extLst>
          </p:cNvPr>
          <p:cNvSpPr txBox="1">
            <a:spLocks noGrp="1"/>
          </p:cNvSpPr>
          <p:nvPr>
            <p:ph type="ftr" sz="quarter" idx="9"/>
          </p:nvPr>
        </p:nvSpPr>
        <p:spPr/>
        <p:txBody>
          <a:bodyPr/>
          <a:lstStyle>
            <a:lvl1pPr>
              <a:defRPr/>
            </a:lvl1pPr>
          </a:lstStyle>
          <a:p>
            <a:pPr lvl="0"/>
            <a:endParaRPr lang="en-CH"/>
          </a:p>
        </p:txBody>
      </p:sp>
      <p:sp>
        <p:nvSpPr>
          <p:cNvPr id="6" name="Slide Number Placeholder 5">
            <a:extLst>
              <a:ext uri="{FF2B5EF4-FFF2-40B4-BE49-F238E27FC236}">
                <a16:creationId xmlns:a16="http://schemas.microsoft.com/office/drawing/2014/main" id="{72107074-B27B-42E1-9706-FED1EB79E5B5}"/>
              </a:ext>
            </a:extLst>
          </p:cNvPr>
          <p:cNvSpPr txBox="1">
            <a:spLocks noGrp="1"/>
          </p:cNvSpPr>
          <p:nvPr>
            <p:ph type="sldNum" sz="quarter" idx="8"/>
          </p:nvPr>
        </p:nvSpPr>
        <p:spPr/>
        <p:txBody>
          <a:bodyPr/>
          <a:lstStyle>
            <a:lvl1pPr>
              <a:defRPr/>
            </a:lvl1pPr>
          </a:lstStyle>
          <a:p>
            <a:pPr lvl="0"/>
            <a:fld id="{A1A49F7D-FBB7-4359-AB6D-1B5A79EBF074}" type="slidenum">
              <a:t>‹N°›</a:t>
            </a:fld>
            <a:endParaRPr lang="en-CH"/>
          </a:p>
        </p:txBody>
      </p:sp>
    </p:spTree>
    <p:extLst>
      <p:ext uri="{BB962C8B-B14F-4D97-AF65-F5344CB8AC3E}">
        <p14:creationId xmlns:p14="http://schemas.microsoft.com/office/powerpoint/2010/main" val="113811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9C3E-BE5A-4BF2-A1DA-EA51AE969032}"/>
              </a:ext>
            </a:extLst>
          </p:cNvPr>
          <p:cNvSpPr txBox="1">
            <a:spLocks noGrp="1"/>
          </p:cNvSpPr>
          <p:nvPr>
            <p:ph type="title"/>
          </p:nvPr>
        </p:nvSpPr>
        <p:spPr/>
        <p:txBody>
          <a:bodyPr/>
          <a:lstStyle>
            <a:lvl1pPr>
              <a:defRPr/>
            </a:lvl1pPr>
          </a:lstStyle>
          <a:p>
            <a:pPr lvl="0"/>
            <a:r>
              <a:rPr lang="en-US"/>
              <a:t>Click to edit Master title style</a:t>
            </a:r>
            <a:endParaRPr lang="en-CH"/>
          </a:p>
        </p:txBody>
      </p:sp>
      <p:sp>
        <p:nvSpPr>
          <p:cNvPr id="3" name="Content Placeholder 2">
            <a:extLst>
              <a:ext uri="{FF2B5EF4-FFF2-40B4-BE49-F238E27FC236}">
                <a16:creationId xmlns:a16="http://schemas.microsoft.com/office/drawing/2014/main" id="{EB12825E-3EC7-4B53-B2A7-D7BE4EAA398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57B6759A-3894-458A-B066-6FD796DD90C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48412A69-237B-44C7-9A06-1AA5E10F3E09}"/>
              </a:ext>
            </a:extLst>
          </p:cNvPr>
          <p:cNvSpPr txBox="1">
            <a:spLocks noGrp="1"/>
          </p:cNvSpPr>
          <p:nvPr>
            <p:ph type="dt" sz="half" idx="7"/>
          </p:nvPr>
        </p:nvSpPr>
        <p:spPr/>
        <p:txBody>
          <a:bodyPr/>
          <a:lstStyle>
            <a:lvl1pPr>
              <a:defRPr/>
            </a:lvl1pPr>
          </a:lstStyle>
          <a:p>
            <a:pPr lvl="0"/>
            <a:fld id="{B7332468-386B-46A9-B876-B16C5CB961AB}" type="datetime1">
              <a:rPr lang="en-CH"/>
              <a:pPr lvl="0"/>
              <a:t>04/29/2025</a:t>
            </a:fld>
            <a:endParaRPr lang="en-CH"/>
          </a:p>
        </p:txBody>
      </p:sp>
      <p:sp>
        <p:nvSpPr>
          <p:cNvPr id="6" name="Footer Placeholder 5">
            <a:extLst>
              <a:ext uri="{FF2B5EF4-FFF2-40B4-BE49-F238E27FC236}">
                <a16:creationId xmlns:a16="http://schemas.microsoft.com/office/drawing/2014/main" id="{4C7FA30D-476C-47F3-B2C3-C300FB022C93}"/>
              </a:ext>
            </a:extLst>
          </p:cNvPr>
          <p:cNvSpPr txBox="1">
            <a:spLocks noGrp="1"/>
          </p:cNvSpPr>
          <p:nvPr>
            <p:ph type="ftr" sz="quarter" idx="9"/>
          </p:nvPr>
        </p:nvSpPr>
        <p:spPr/>
        <p:txBody>
          <a:bodyPr/>
          <a:lstStyle>
            <a:lvl1pPr>
              <a:defRPr/>
            </a:lvl1pPr>
          </a:lstStyle>
          <a:p>
            <a:pPr lvl="0"/>
            <a:endParaRPr lang="en-CH"/>
          </a:p>
        </p:txBody>
      </p:sp>
      <p:sp>
        <p:nvSpPr>
          <p:cNvPr id="7" name="Slide Number Placeholder 6">
            <a:extLst>
              <a:ext uri="{FF2B5EF4-FFF2-40B4-BE49-F238E27FC236}">
                <a16:creationId xmlns:a16="http://schemas.microsoft.com/office/drawing/2014/main" id="{B24D411B-C8A3-4F99-985E-780D184282CF}"/>
              </a:ext>
            </a:extLst>
          </p:cNvPr>
          <p:cNvSpPr txBox="1">
            <a:spLocks noGrp="1"/>
          </p:cNvSpPr>
          <p:nvPr>
            <p:ph type="sldNum" sz="quarter" idx="8"/>
          </p:nvPr>
        </p:nvSpPr>
        <p:spPr/>
        <p:txBody>
          <a:bodyPr/>
          <a:lstStyle>
            <a:lvl1pPr>
              <a:defRPr/>
            </a:lvl1pPr>
          </a:lstStyle>
          <a:p>
            <a:pPr lvl="0"/>
            <a:fld id="{A1959038-1D01-4955-9C79-082698089F7C}" type="slidenum">
              <a:t>‹N°›</a:t>
            </a:fld>
            <a:endParaRPr lang="en-CH"/>
          </a:p>
        </p:txBody>
      </p:sp>
    </p:spTree>
    <p:extLst>
      <p:ext uri="{BB962C8B-B14F-4D97-AF65-F5344CB8AC3E}">
        <p14:creationId xmlns:p14="http://schemas.microsoft.com/office/powerpoint/2010/main" val="54561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3BCC-20C1-43C1-B7ED-05194ED3A5C5}"/>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CH"/>
          </a:p>
        </p:txBody>
      </p:sp>
      <p:sp>
        <p:nvSpPr>
          <p:cNvPr id="3" name="Text Placeholder 2">
            <a:extLst>
              <a:ext uri="{FF2B5EF4-FFF2-40B4-BE49-F238E27FC236}">
                <a16:creationId xmlns:a16="http://schemas.microsoft.com/office/drawing/2014/main" id="{77828674-D49A-4FF6-9D22-EAE3356D1456}"/>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723A7738-0109-41B4-BBA4-77CFCA26ABB5}"/>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74A5B8BC-231B-4A60-B7F8-0CF685819F38}"/>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B26F1121-4AA2-4B86-AF28-F4EB5B33ED19}"/>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703A036B-671A-4761-9BE1-AED7482BD292}"/>
              </a:ext>
            </a:extLst>
          </p:cNvPr>
          <p:cNvSpPr txBox="1">
            <a:spLocks noGrp="1"/>
          </p:cNvSpPr>
          <p:nvPr>
            <p:ph type="dt" sz="half" idx="7"/>
          </p:nvPr>
        </p:nvSpPr>
        <p:spPr/>
        <p:txBody>
          <a:bodyPr/>
          <a:lstStyle>
            <a:lvl1pPr>
              <a:defRPr/>
            </a:lvl1pPr>
          </a:lstStyle>
          <a:p>
            <a:pPr lvl="0"/>
            <a:fld id="{ACEF651B-C42D-4B8F-8880-87D8EBF31ADC}" type="datetime1">
              <a:rPr lang="en-CH"/>
              <a:pPr lvl="0"/>
              <a:t>04/29/2025</a:t>
            </a:fld>
            <a:endParaRPr lang="en-CH"/>
          </a:p>
        </p:txBody>
      </p:sp>
      <p:sp>
        <p:nvSpPr>
          <p:cNvPr id="8" name="Footer Placeholder 7">
            <a:extLst>
              <a:ext uri="{FF2B5EF4-FFF2-40B4-BE49-F238E27FC236}">
                <a16:creationId xmlns:a16="http://schemas.microsoft.com/office/drawing/2014/main" id="{B99A4DD5-D4F6-43DC-93F1-1142ABCAE3E4}"/>
              </a:ext>
            </a:extLst>
          </p:cNvPr>
          <p:cNvSpPr txBox="1">
            <a:spLocks noGrp="1"/>
          </p:cNvSpPr>
          <p:nvPr>
            <p:ph type="ftr" sz="quarter" idx="9"/>
          </p:nvPr>
        </p:nvSpPr>
        <p:spPr/>
        <p:txBody>
          <a:bodyPr/>
          <a:lstStyle>
            <a:lvl1pPr>
              <a:defRPr/>
            </a:lvl1pPr>
          </a:lstStyle>
          <a:p>
            <a:pPr lvl="0"/>
            <a:endParaRPr lang="en-CH"/>
          </a:p>
        </p:txBody>
      </p:sp>
      <p:sp>
        <p:nvSpPr>
          <p:cNvPr id="9" name="Slide Number Placeholder 8">
            <a:extLst>
              <a:ext uri="{FF2B5EF4-FFF2-40B4-BE49-F238E27FC236}">
                <a16:creationId xmlns:a16="http://schemas.microsoft.com/office/drawing/2014/main" id="{AB3D1157-9058-4C1C-ACAE-817FC371CA52}"/>
              </a:ext>
            </a:extLst>
          </p:cNvPr>
          <p:cNvSpPr txBox="1">
            <a:spLocks noGrp="1"/>
          </p:cNvSpPr>
          <p:nvPr>
            <p:ph type="sldNum" sz="quarter" idx="8"/>
          </p:nvPr>
        </p:nvSpPr>
        <p:spPr/>
        <p:txBody>
          <a:bodyPr/>
          <a:lstStyle>
            <a:lvl1pPr>
              <a:defRPr/>
            </a:lvl1pPr>
          </a:lstStyle>
          <a:p>
            <a:pPr lvl="0"/>
            <a:fld id="{278BB101-33A7-44DF-8374-A066BA765118}" type="slidenum">
              <a:t>‹N°›</a:t>
            </a:fld>
            <a:endParaRPr lang="en-CH"/>
          </a:p>
        </p:txBody>
      </p:sp>
    </p:spTree>
    <p:extLst>
      <p:ext uri="{BB962C8B-B14F-4D97-AF65-F5344CB8AC3E}">
        <p14:creationId xmlns:p14="http://schemas.microsoft.com/office/powerpoint/2010/main" val="12621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67D1-C93E-4026-B38E-BF608F1E5E8A}"/>
              </a:ext>
            </a:extLst>
          </p:cNvPr>
          <p:cNvSpPr txBox="1">
            <a:spLocks noGrp="1"/>
          </p:cNvSpPr>
          <p:nvPr>
            <p:ph type="title"/>
          </p:nvPr>
        </p:nvSpPr>
        <p:spPr/>
        <p:txBody>
          <a:bodyPr/>
          <a:lstStyle>
            <a:lvl1pPr>
              <a:defRPr/>
            </a:lvl1pPr>
          </a:lstStyle>
          <a:p>
            <a:pPr lvl="0"/>
            <a:r>
              <a:rPr lang="en-US"/>
              <a:t>Click to edit Master title style</a:t>
            </a:r>
            <a:endParaRPr lang="en-CH"/>
          </a:p>
        </p:txBody>
      </p:sp>
      <p:sp>
        <p:nvSpPr>
          <p:cNvPr id="3" name="Date Placeholder 2">
            <a:extLst>
              <a:ext uri="{FF2B5EF4-FFF2-40B4-BE49-F238E27FC236}">
                <a16:creationId xmlns:a16="http://schemas.microsoft.com/office/drawing/2014/main" id="{15F28DAC-1E85-479F-AD63-A2C7FBFCEE6A}"/>
              </a:ext>
            </a:extLst>
          </p:cNvPr>
          <p:cNvSpPr txBox="1">
            <a:spLocks noGrp="1"/>
          </p:cNvSpPr>
          <p:nvPr>
            <p:ph type="dt" sz="half" idx="7"/>
          </p:nvPr>
        </p:nvSpPr>
        <p:spPr/>
        <p:txBody>
          <a:bodyPr/>
          <a:lstStyle>
            <a:lvl1pPr>
              <a:defRPr/>
            </a:lvl1pPr>
          </a:lstStyle>
          <a:p>
            <a:pPr lvl="0"/>
            <a:fld id="{A6151900-9A08-4E58-A242-0D51862C6BB7}" type="datetime1">
              <a:rPr lang="en-CH"/>
              <a:pPr lvl="0"/>
              <a:t>04/29/2025</a:t>
            </a:fld>
            <a:endParaRPr lang="en-CH"/>
          </a:p>
        </p:txBody>
      </p:sp>
      <p:sp>
        <p:nvSpPr>
          <p:cNvPr id="4" name="Footer Placeholder 3">
            <a:extLst>
              <a:ext uri="{FF2B5EF4-FFF2-40B4-BE49-F238E27FC236}">
                <a16:creationId xmlns:a16="http://schemas.microsoft.com/office/drawing/2014/main" id="{92514522-6209-4AC8-BDFC-6F6D66815C69}"/>
              </a:ext>
            </a:extLst>
          </p:cNvPr>
          <p:cNvSpPr txBox="1">
            <a:spLocks noGrp="1"/>
          </p:cNvSpPr>
          <p:nvPr>
            <p:ph type="ftr" sz="quarter" idx="9"/>
          </p:nvPr>
        </p:nvSpPr>
        <p:spPr/>
        <p:txBody>
          <a:bodyPr/>
          <a:lstStyle>
            <a:lvl1pPr>
              <a:defRPr/>
            </a:lvl1pPr>
          </a:lstStyle>
          <a:p>
            <a:pPr lvl="0"/>
            <a:endParaRPr lang="en-CH"/>
          </a:p>
        </p:txBody>
      </p:sp>
      <p:sp>
        <p:nvSpPr>
          <p:cNvPr id="5" name="Slide Number Placeholder 4">
            <a:extLst>
              <a:ext uri="{FF2B5EF4-FFF2-40B4-BE49-F238E27FC236}">
                <a16:creationId xmlns:a16="http://schemas.microsoft.com/office/drawing/2014/main" id="{6E7F28D5-4F40-4C60-AA1E-B0B9FE3F92E8}"/>
              </a:ext>
            </a:extLst>
          </p:cNvPr>
          <p:cNvSpPr txBox="1">
            <a:spLocks noGrp="1"/>
          </p:cNvSpPr>
          <p:nvPr>
            <p:ph type="sldNum" sz="quarter" idx="8"/>
          </p:nvPr>
        </p:nvSpPr>
        <p:spPr/>
        <p:txBody>
          <a:bodyPr/>
          <a:lstStyle>
            <a:lvl1pPr>
              <a:defRPr/>
            </a:lvl1pPr>
          </a:lstStyle>
          <a:p>
            <a:pPr lvl="0"/>
            <a:fld id="{1F5A7841-E135-4A59-BFBE-9CF0B8E8B041}" type="slidenum">
              <a:t>‹N°›</a:t>
            </a:fld>
            <a:endParaRPr lang="en-CH"/>
          </a:p>
        </p:txBody>
      </p:sp>
    </p:spTree>
    <p:extLst>
      <p:ext uri="{BB962C8B-B14F-4D97-AF65-F5344CB8AC3E}">
        <p14:creationId xmlns:p14="http://schemas.microsoft.com/office/powerpoint/2010/main" val="242008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10303-C418-43B4-90B0-F8DBF96FB73C}"/>
              </a:ext>
            </a:extLst>
          </p:cNvPr>
          <p:cNvSpPr txBox="1">
            <a:spLocks noGrp="1"/>
          </p:cNvSpPr>
          <p:nvPr>
            <p:ph type="dt" sz="half" idx="7"/>
          </p:nvPr>
        </p:nvSpPr>
        <p:spPr/>
        <p:txBody>
          <a:bodyPr/>
          <a:lstStyle>
            <a:lvl1pPr>
              <a:defRPr/>
            </a:lvl1pPr>
          </a:lstStyle>
          <a:p>
            <a:pPr lvl="0"/>
            <a:fld id="{2A3A0FBB-0057-4E59-9D30-80C4C772380E}" type="datetime1">
              <a:rPr lang="en-CH"/>
              <a:pPr lvl="0"/>
              <a:t>04/29/2025</a:t>
            </a:fld>
            <a:endParaRPr lang="en-CH"/>
          </a:p>
        </p:txBody>
      </p:sp>
      <p:sp>
        <p:nvSpPr>
          <p:cNvPr id="3" name="Footer Placeholder 2">
            <a:extLst>
              <a:ext uri="{FF2B5EF4-FFF2-40B4-BE49-F238E27FC236}">
                <a16:creationId xmlns:a16="http://schemas.microsoft.com/office/drawing/2014/main" id="{76BB5364-0CBE-47D7-A795-99072B2E0999}"/>
              </a:ext>
            </a:extLst>
          </p:cNvPr>
          <p:cNvSpPr txBox="1">
            <a:spLocks noGrp="1"/>
          </p:cNvSpPr>
          <p:nvPr>
            <p:ph type="ftr" sz="quarter" idx="9"/>
          </p:nvPr>
        </p:nvSpPr>
        <p:spPr/>
        <p:txBody>
          <a:bodyPr/>
          <a:lstStyle>
            <a:lvl1pPr>
              <a:defRPr/>
            </a:lvl1pPr>
          </a:lstStyle>
          <a:p>
            <a:pPr lvl="0"/>
            <a:endParaRPr lang="en-CH"/>
          </a:p>
        </p:txBody>
      </p:sp>
      <p:sp>
        <p:nvSpPr>
          <p:cNvPr id="4" name="Slide Number Placeholder 3">
            <a:extLst>
              <a:ext uri="{FF2B5EF4-FFF2-40B4-BE49-F238E27FC236}">
                <a16:creationId xmlns:a16="http://schemas.microsoft.com/office/drawing/2014/main" id="{301B45FD-AAB9-4134-AEC0-891669DBD371}"/>
              </a:ext>
            </a:extLst>
          </p:cNvPr>
          <p:cNvSpPr txBox="1">
            <a:spLocks noGrp="1"/>
          </p:cNvSpPr>
          <p:nvPr>
            <p:ph type="sldNum" sz="quarter" idx="8"/>
          </p:nvPr>
        </p:nvSpPr>
        <p:spPr/>
        <p:txBody>
          <a:bodyPr/>
          <a:lstStyle>
            <a:lvl1pPr>
              <a:defRPr/>
            </a:lvl1pPr>
          </a:lstStyle>
          <a:p>
            <a:pPr lvl="0"/>
            <a:fld id="{3DC7FDB4-AD40-47FA-A207-C98E54DF7151}" type="slidenum">
              <a:t>‹N°›</a:t>
            </a:fld>
            <a:endParaRPr lang="en-CH"/>
          </a:p>
        </p:txBody>
      </p:sp>
    </p:spTree>
    <p:extLst>
      <p:ext uri="{BB962C8B-B14F-4D97-AF65-F5344CB8AC3E}">
        <p14:creationId xmlns:p14="http://schemas.microsoft.com/office/powerpoint/2010/main" val="152630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909C-1F0F-4EE5-A31B-5CD834681667}"/>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CH"/>
          </a:p>
        </p:txBody>
      </p:sp>
      <p:sp>
        <p:nvSpPr>
          <p:cNvPr id="3" name="Content Placeholder 2">
            <a:extLst>
              <a:ext uri="{FF2B5EF4-FFF2-40B4-BE49-F238E27FC236}">
                <a16:creationId xmlns:a16="http://schemas.microsoft.com/office/drawing/2014/main" id="{0D5107D7-9EE7-4A13-BC3F-F7844771F241}"/>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6004C309-5393-4D9A-97AB-E704C82AB24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AF0D4F00-5338-489E-B8C1-D76BE328FE10}"/>
              </a:ext>
            </a:extLst>
          </p:cNvPr>
          <p:cNvSpPr txBox="1">
            <a:spLocks noGrp="1"/>
          </p:cNvSpPr>
          <p:nvPr>
            <p:ph type="dt" sz="half" idx="7"/>
          </p:nvPr>
        </p:nvSpPr>
        <p:spPr/>
        <p:txBody>
          <a:bodyPr/>
          <a:lstStyle>
            <a:lvl1pPr>
              <a:defRPr/>
            </a:lvl1pPr>
          </a:lstStyle>
          <a:p>
            <a:pPr lvl="0"/>
            <a:fld id="{1B0C8882-288B-469D-BE17-1010E539371A}" type="datetime1">
              <a:rPr lang="en-CH"/>
              <a:pPr lvl="0"/>
              <a:t>04/29/2025</a:t>
            </a:fld>
            <a:endParaRPr lang="en-CH"/>
          </a:p>
        </p:txBody>
      </p:sp>
      <p:sp>
        <p:nvSpPr>
          <p:cNvPr id="6" name="Footer Placeholder 5">
            <a:extLst>
              <a:ext uri="{FF2B5EF4-FFF2-40B4-BE49-F238E27FC236}">
                <a16:creationId xmlns:a16="http://schemas.microsoft.com/office/drawing/2014/main" id="{850B40A4-1727-4387-B0CC-CDD12884C812}"/>
              </a:ext>
            </a:extLst>
          </p:cNvPr>
          <p:cNvSpPr txBox="1">
            <a:spLocks noGrp="1"/>
          </p:cNvSpPr>
          <p:nvPr>
            <p:ph type="ftr" sz="quarter" idx="9"/>
          </p:nvPr>
        </p:nvSpPr>
        <p:spPr/>
        <p:txBody>
          <a:bodyPr/>
          <a:lstStyle>
            <a:lvl1pPr>
              <a:defRPr/>
            </a:lvl1pPr>
          </a:lstStyle>
          <a:p>
            <a:pPr lvl="0"/>
            <a:endParaRPr lang="en-CH"/>
          </a:p>
        </p:txBody>
      </p:sp>
      <p:sp>
        <p:nvSpPr>
          <p:cNvPr id="7" name="Slide Number Placeholder 6">
            <a:extLst>
              <a:ext uri="{FF2B5EF4-FFF2-40B4-BE49-F238E27FC236}">
                <a16:creationId xmlns:a16="http://schemas.microsoft.com/office/drawing/2014/main" id="{CAFF093B-4659-45C6-ABBF-568FF76840E8}"/>
              </a:ext>
            </a:extLst>
          </p:cNvPr>
          <p:cNvSpPr txBox="1">
            <a:spLocks noGrp="1"/>
          </p:cNvSpPr>
          <p:nvPr>
            <p:ph type="sldNum" sz="quarter" idx="8"/>
          </p:nvPr>
        </p:nvSpPr>
        <p:spPr/>
        <p:txBody>
          <a:bodyPr/>
          <a:lstStyle>
            <a:lvl1pPr>
              <a:defRPr/>
            </a:lvl1pPr>
          </a:lstStyle>
          <a:p>
            <a:pPr lvl="0"/>
            <a:fld id="{46BD2249-8875-43C9-97E0-851907895418}" type="slidenum">
              <a:t>‹N°›</a:t>
            </a:fld>
            <a:endParaRPr lang="en-CH"/>
          </a:p>
        </p:txBody>
      </p:sp>
    </p:spTree>
    <p:extLst>
      <p:ext uri="{BB962C8B-B14F-4D97-AF65-F5344CB8AC3E}">
        <p14:creationId xmlns:p14="http://schemas.microsoft.com/office/powerpoint/2010/main" val="365202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4C44-1F1B-443C-9355-500F17F55DD6}"/>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CH"/>
          </a:p>
        </p:txBody>
      </p:sp>
      <p:sp>
        <p:nvSpPr>
          <p:cNvPr id="3" name="Picture Placeholder 2">
            <a:extLst>
              <a:ext uri="{FF2B5EF4-FFF2-40B4-BE49-F238E27FC236}">
                <a16:creationId xmlns:a16="http://schemas.microsoft.com/office/drawing/2014/main" id="{C89D92CC-7351-4CEC-A7A7-A74425AD942A}"/>
              </a:ext>
            </a:extLst>
          </p:cNvPr>
          <p:cNvSpPr txBox="1">
            <a:spLocks noGrp="1"/>
          </p:cNvSpPr>
          <p:nvPr>
            <p:ph type="pic" idx="1"/>
          </p:nvPr>
        </p:nvSpPr>
        <p:spPr>
          <a:xfrm>
            <a:off x="5183184" y="987423"/>
            <a:ext cx="6172200" cy="4873623"/>
          </a:xfrm>
        </p:spPr>
        <p:txBody>
          <a:bodyPr/>
          <a:lstStyle>
            <a:lvl1pPr marL="0" indent="0">
              <a:buNone/>
              <a:defRPr lang="en-CH" sz="3200"/>
            </a:lvl1pPr>
          </a:lstStyle>
          <a:p>
            <a:pPr lvl="0"/>
            <a:endParaRPr lang="en-CH"/>
          </a:p>
        </p:txBody>
      </p:sp>
      <p:sp>
        <p:nvSpPr>
          <p:cNvPr id="4" name="Text Placeholder 3">
            <a:extLst>
              <a:ext uri="{FF2B5EF4-FFF2-40B4-BE49-F238E27FC236}">
                <a16:creationId xmlns:a16="http://schemas.microsoft.com/office/drawing/2014/main" id="{AC19F50F-960B-4427-A485-DB96684B0792}"/>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B4527C17-7784-44FB-83A4-2AD08ABF1270}"/>
              </a:ext>
            </a:extLst>
          </p:cNvPr>
          <p:cNvSpPr txBox="1">
            <a:spLocks noGrp="1"/>
          </p:cNvSpPr>
          <p:nvPr>
            <p:ph type="dt" sz="half" idx="7"/>
          </p:nvPr>
        </p:nvSpPr>
        <p:spPr/>
        <p:txBody>
          <a:bodyPr/>
          <a:lstStyle>
            <a:lvl1pPr>
              <a:defRPr/>
            </a:lvl1pPr>
          </a:lstStyle>
          <a:p>
            <a:pPr lvl="0"/>
            <a:fld id="{1BF1A566-4BEF-48A9-9446-F0F8D0F17AF7}" type="datetime1">
              <a:rPr lang="en-CH"/>
              <a:pPr lvl="0"/>
              <a:t>04/29/2025</a:t>
            </a:fld>
            <a:endParaRPr lang="en-CH"/>
          </a:p>
        </p:txBody>
      </p:sp>
      <p:sp>
        <p:nvSpPr>
          <p:cNvPr id="6" name="Footer Placeholder 5">
            <a:extLst>
              <a:ext uri="{FF2B5EF4-FFF2-40B4-BE49-F238E27FC236}">
                <a16:creationId xmlns:a16="http://schemas.microsoft.com/office/drawing/2014/main" id="{519D4D07-9151-4B69-BBB5-84393459A455}"/>
              </a:ext>
            </a:extLst>
          </p:cNvPr>
          <p:cNvSpPr txBox="1">
            <a:spLocks noGrp="1"/>
          </p:cNvSpPr>
          <p:nvPr>
            <p:ph type="ftr" sz="quarter" idx="9"/>
          </p:nvPr>
        </p:nvSpPr>
        <p:spPr/>
        <p:txBody>
          <a:bodyPr/>
          <a:lstStyle>
            <a:lvl1pPr>
              <a:defRPr/>
            </a:lvl1pPr>
          </a:lstStyle>
          <a:p>
            <a:pPr lvl="0"/>
            <a:endParaRPr lang="en-CH"/>
          </a:p>
        </p:txBody>
      </p:sp>
      <p:sp>
        <p:nvSpPr>
          <p:cNvPr id="7" name="Slide Number Placeholder 6">
            <a:extLst>
              <a:ext uri="{FF2B5EF4-FFF2-40B4-BE49-F238E27FC236}">
                <a16:creationId xmlns:a16="http://schemas.microsoft.com/office/drawing/2014/main" id="{FEE65E4D-7AC5-411B-90C0-47FED727F966}"/>
              </a:ext>
            </a:extLst>
          </p:cNvPr>
          <p:cNvSpPr txBox="1">
            <a:spLocks noGrp="1"/>
          </p:cNvSpPr>
          <p:nvPr>
            <p:ph type="sldNum" sz="quarter" idx="8"/>
          </p:nvPr>
        </p:nvSpPr>
        <p:spPr/>
        <p:txBody>
          <a:bodyPr/>
          <a:lstStyle>
            <a:lvl1pPr>
              <a:defRPr/>
            </a:lvl1pPr>
          </a:lstStyle>
          <a:p>
            <a:pPr lvl="0"/>
            <a:fld id="{4E3DBEAF-E8CD-45B3-A981-91ABC7091E89}" type="slidenum">
              <a:t>‹N°›</a:t>
            </a:fld>
            <a:endParaRPr lang="en-CH"/>
          </a:p>
        </p:txBody>
      </p:sp>
    </p:spTree>
    <p:extLst>
      <p:ext uri="{BB962C8B-B14F-4D97-AF65-F5344CB8AC3E}">
        <p14:creationId xmlns:p14="http://schemas.microsoft.com/office/powerpoint/2010/main" val="115245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0A17AE-9FAE-486B-948D-3A4ED14B919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CH"/>
          </a:p>
        </p:txBody>
      </p:sp>
      <p:sp>
        <p:nvSpPr>
          <p:cNvPr id="3" name="Text Placeholder 2">
            <a:extLst>
              <a:ext uri="{FF2B5EF4-FFF2-40B4-BE49-F238E27FC236}">
                <a16:creationId xmlns:a16="http://schemas.microsoft.com/office/drawing/2014/main" id="{CBE35E20-1F25-4778-87D5-3687CC84760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A793532-DF0C-412C-A3F3-9EE6CAA3B60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CH" sz="1200" b="0" i="0" u="none" strike="noStrike" kern="1200" cap="none" spc="0" baseline="0">
                <a:solidFill>
                  <a:srgbClr val="898989"/>
                </a:solidFill>
                <a:uFillTx/>
                <a:latin typeface="Calibri"/>
              </a:defRPr>
            </a:lvl1pPr>
          </a:lstStyle>
          <a:p>
            <a:pPr lvl="0"/>
            <a:fld id="{3A86F897-2A89-4107-9487-10C11185753A}" type="datetime1">
              <a:rPr lang="en-CH"/>
              <a:pPr lvl="0"/>
              <a:t>04/29/2025</a:t>
            </a:fld>
            <a:endParaRPr lang="en-CH"/>
          </a:p>
        </p:txBody>
      </p:sp>
      <p:sp>
        <p:nvSpPr>
          <p:cNvPr id="5" name="Footer Placeholder 4">
            <a:extLst>
              <a:ext uri="{FF2B5EF4-FFF2-40B4-BE49-F238E27FC236}">
                <a16:creationId xmlns:a16="http://schemas.microsoft.com/office/drawing/2014/main" id="{B80AF401-E7F2-4FC4-BF08-3747751CF9CC}"/>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CH" sz="1200" b="0" i="0" u="none" strike="noStrike" kern="1200" cap="none" spc="0" baseline="0">
                <a:solidFill>
                  <a:srgbClr val="898989"/>
                </a:solidFill>
                <a:uFillTx/>
                <a:latin typeface="Calibri"/>
              </a:defRPr>
            </a:lvl1pPr>
          </a:lstStyle>
          <a:p>
            <a:pPr lvl="0"/>
            <a:endParaRPr lang="en-CH"/>
          </a:p>
        </p:txBody>
      </p:sp>
      <p:sp>
        <p:nvSpPr>
          <p:cNvPr id="6" name="Slide Number Placeholder 5">
            <a:extLst>
              <a:ext uri="{FF2B5EF4-FFF2-40B4-BE49-F238E27FC236}">
                <a16:creationId xmlns:a16="http://schemas.microsoft.com/office/drawing/2014/main" id="{F932C422-4FA6-409A-A072-D91DF2F7EB88}"/>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CH" sz="1200" b="0" i="0" u="none" strike="noStrike" kern="1200" cap="none" spc="0" baseline="0">
                <a:solidFill>
                  <a:srgbClr val="898989"/>
                </a:solidFill>
                <a:uFillTx/>
                <a:latin typeface="Calibri"/>
              </a:defRPr>
            </a:lvl1pPr>
          </a:lstStyle>
          <a:p>
            <a:pPr lvl="0"/>
            <a:fld id="{ABD9C40D-7DC1-4FC7-A19A-AF4F8D06CC14}" type="slidenum">
              <a:t>‹N°›</a:t>
            </a:fld>
            <a:endParaRPr lang="en-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fr.m.wikiversity.org/wiki/Fichier:Serre-joint_schema_cinematique.sv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fr.wikipedia.org/wiki/Liaison_(m%C3%A9canique)"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48">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AC84477F-A63F-4A31-9880-589E0B7E73BE}"/>
              </a:ext>
            </a:extLst>
          </p:cNvPr>
          <p:cNvPicPr>
            <a:picLocks noChangeAspect="1"/>
          </p:cNvPicPr>
          <p:nvPr/>
        </p:nvPicPr>
        <p:blipFill>
          <a:blip r:embed="rId3"/>
          <a:stretch>
            <a:fillRect/>
          </a:stretch>
        </p:blipFill>
        <p:spPr>
          <a:xfrm rot="5400013">
            <a:off x="3643680" y="2468061"/>
            <a:ext cx="3056304" cy="3997502"/>
          </a:xfrm>
          <a:prstGeom prst="rect">
            <a:avLst/>
          </a:prstGeom>
          <a:noFill/>
          <a:ln cap="flat">
            <a:noFill/>
          </a:ln>
        </p:spPr>
      </p:pic>
      <p:sp>
        <p:nvSpPr>
          <p:cNvPr id="3" name="Title 3">
            <a:extLst>
              <a:ext uri="{FF2B5EF4-FFF2-40B4-BE49-F238E27FC236}">
                <a16:creationId xmlns:a16="http://schemas.microsoft.com/office/drawing/2014/main" id="{49571526-EB8D-4186-89DE-CD5CFB03F141}"/>
              </a:ext>
            </a:extLst>
          </p:cNvPr>
          <p:cNvSpPr txBox="1">
            <a:spLocks noGrp="1"/>
          </p:cNvSpPr>
          <p:nvPr>
            <p:ph type="title"/>
          </p:nvPr>
        </p:nvSpPr>
        <p:spPr>
          <a:solidFill>
            <a:srgbClr val="FF0000"/>
          </a:solidFill>
        </p:spPr>
        <p:txBody>
          <a:bodyPr/>
          <a:lstStyle/>
          <a:p>
            <a:pPr lvl="0"/>
            <a:r>
              <a:rPr lang="en-CH" sz="5400" b="1"/>
              <a:t>PLTE</a:t>
            </a:r>
            <a:br>
              <a:rPr lang="fr-FR" sz="5400" b="1"/>
            </a:br>
            <a:r>
              <a:rPr lang="en-CH" sz="5400" b="1"/>
              <a:t>Plateforme Technique</a:t>
            </a:r>
          </a:p>
        </p:txBody>
      </p:sp>
      <p:sp>
        <p:nvSpPr>
          <p:cNvPr id="4" name="ZoneTexte 4">
            <a:extLst>
              <a:ext uri="{FF2B5EF4-FFF2-40B4-BE49-F238E27FC236}">
                <a16:creationId xmlns:a16="http://schemas.microsoft.com/office/drawing/2014/main" id="{D3F4F823-3B5B-4146-AB46-353B9F22CAD5}"/>
              </a:ext>
            </a:extLst>
          </p:cNvPr>
          <p:cNvSpPr txBox="1"/>
          <p:nvPr/>
        </p:nvSpPr>
        <p:spPr>
          <a:xfrm>
            <a:off x="2048932" y="722935"/>
            <a:ext cx="3572606"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dirty="0">
                <a:solidFill>
                  <a:srgbClr val="000000"/>
                </a:solidFill>
                <a:uFillTx/>
                <a:latin typeface="Calibri"/>
              </a:rPr>
              <a:t>Design of testing machines for </a:t>
            </a:r>
            <a:r>
              <a:rPr lang="en-US" sz="3600" b="0" i="0" u="none" strike="noStrike" kern="1200" cap="none" spc="0" baseline="0" dirty="0" err="1">
                <a:solidFill>
                  <a:srgbClr val="000000"/>
                </a:solidFill>
                <a:uFillTx/>
                <a:latin typeface="Calibri"/>
              </a:rPr>
              <a:t>geomechanic</a:t>
            </a:r>
            <a:endParaRPr lang="fr-CH" sz="3600" b="0" i="0" u="none" strike="noStrike" kern="1200" cap="none" spc="0" baseline="0" dirty="0">
              <a:solidFill>
                <a:srgbClr val="000000"/>
              </a:solidFill>
              <a:uFillTx/>
              <a:latin typeface="Calibri"/>
            </a:endParaRPr>
          </a:p>
        </p:txBody>
      </p:sp>
      <p:sp>
        <p:nvSpPr>
          <p:cNvPr id="5" name="ZoneTexte 5">
            <a:extLst>
              <a:ext uri="{FF2B5EF4-FFF2-40B4-BE49-F238E27FC236}">
                <a16:creationId xmlns:a16="http://schemas.microsoft.com/office/drawing/2014/main" id="{203C0FC7-9A64-40E5-8D65-0C24E2F11E67}"/>
              </a:ext>
            </a:extLst>
          </p:cNvPr>
          <p:cNvSpPr txBox="1"/>
          <p:nvPr/>
        </p:nvSpPr>
        <p:spPr>
          <a:xfrm>
            <a:off x="9359652" y="4563203"/>
            <a:ext cx="2013435"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Etabli par: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Mermod Adrien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Avril 2025</a:t>
            </a:r>
            <a:endParaRPr lang="fr-CH" sz="1800" b="0" i="0" u="none" strike="noStrike" kern="1200" cap="none" spc="0" baseline="0">
              <a:solidFill>
                <a:srgbClr val="000000"/>
              </a:solidFill>
              <a:uFillTx/>
              <a:latin typeface="Calibri"/>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2F24E2A-4B21-41B4-805A-D6F9E7AE491C}"/>
              </a:ext>
            </a:extLst>
          </p:cNvPr>
          <p:cNvSpPr txBox="1"/>
          <p:nvPr/>
        </p:nvSpPr>
        <p:spPr>
          <a:xfrm>
            <a:off x="4171950" y="787400"/>
            <a:ext cx="3848100" cy="369332"/>
          </a:xfrm>
          <a:prstGeom prst="rect">
            <a:avLst/>
          </a:prstGeom>
          <a:noFill/>
        </p:spPr>
        <p:txBody>
          <a:bodyPr wrap="square" rtlCol="0">
            <a:spAutoFit/>
          </a:bodyPr>
          <a:lstStyle/>
          <a:p>
            <a:pPr algn="ctr"/>
            <a:r>
              <a:rPr lang="fr-CH" dirty="0" err="1"/>
              <a:t>What</a:t>
            </a:r>
            <a:r>
              <a:rPr lang="fr-CH" dirty="0"/>
              <a:t> </a:t>
            </a:r>
            <a:r>
              <a:rPr lang="fr-CH" dirty="0" err="1"/>
              <a:t>is</a:t>
            </a:r>
            <a:r>
              <a:rPr lang="fr-CH" dirty="0"/>
              <a:t> a </a:t>
            </a:r>
            <a:r>
              <a:rPr lang="fr-CH" dirty="0" err="1"/>
              <a:t>mechanism</a:t>
            </a:r>
            <a:endParaRPr lang="fr-CH" dirty="0"/>
          </a:p>
        </p:txBody>
      </p:sp>
      <p:sp>
        <p:nvSpPr>
          <p:cNvPr id="7" name="Rectangle 6">
            <a:extLst>
              <a:ext uri="{FF2B5EF4-FFF2-40B4-BE49-F238E27FC236}">
                <a16:creationId xmlns:a16="http://schemas.microsoft.com/office/drawing/2014/main" id="{4387687C-73F8-4B78-8026-B41DEA4B05D5}"/>
              </a:ext>
            </a:extLst>
          </p:cNvPr>
          <p:cNvSpPr/>
          <p:nvPr/>
        </p:nvSpPr>
        <p:spPr>
          <a:xfrm>
            <a:off x="1150776" y="1619475"/>
            <a:ext cx="395747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Moving body (assembly of parts)</a:t>
            </a:r>
            <a:endParaRPr lang="fr-CH" dirty="0"/>
          </a:p>
        </p:txBody>
      </p:sp>
      <p:sp>
        <p:nvSpPr>
          <p:cNvPr id="8" name="ZoneTexte 7">
            <a:extLst>
              <a:ext uri="{FF2B5EF4-FFF2-40B4-BE49-F238E27FC236}">
                <a16:creationId xmlns:a16="http://schemas.microsoft.com/office/drawing/2014/main" id="{40F40F34-9DCB-4C9C-93DA-0B191AAD4DDE}"/>
              </a:ext>
            </a:extLst>
          </p:cNvPr>
          <p:cNvSpPr txBox="1"/>
          <p:nvPr/>
        </p:nvSpPr>
        <p:spPr>
          <a:xfrm>
            <a:off x="5108251" y="1619475"/>
            <a:ext cx="335902" cy="369332"/>
          </a:xfrm>
          <a:prstGeom prst="rect">
            <a:avLst/>
          </a:prstGeom>
          <a:noFill/>
        </p:spPr>
        <p:txBody>
          <a:bodyPr wrap="square" rtlCol="0">
            <a:spAutoFit/>
          </a:bodyPr>
          <a:lstStyle/>
          <a:p>
            <a:r>
              <a:rPr lang="fr-FR" dirty="0"/>
              <a:t>+</a:t>
            </a:r>
            <a:endParaRPr lang="fr-CH" dirty="0"/>
          </a:p>
        </p:txBody>
      </p:sp>
      <p:sp>
        <p:nvSpPr>
          <p:cNvPr id="9" name="Rectangle 8">
            <a:extLst>
              <a:ext uri="{FF2B5EF4-FFF2-40B4-BE49-F238E27FC236}">
                <a16:creationId xmlns:a16="http://schemas.microsoft.com/office/drawing/2014/main" id="{242ECA86-428C-4097-BE75-5D74570B76BB}"/>
              </a:ext>
            </a:extLst>
          </p:cNvPr>
          <p:cNvSpPr/>
          <p:nvPr/>
        </p:nvSpPr>
        <p:spPr>
          <a:xfrm>
            <a:off x="5355833" y="1619475"/>
            <a:ext cx="121919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600" dirty="0"/>
              <a:t>Connections</a:t>
            </a:r>
            <a:endParaRPr lang="fr-CH" sz="1600" dirty="0"/>
          </a:p>
        </p:txBody>
      </p:sp>
      <p:sp>
        <p:nvSpPr>
          <p:cNvPr id="10" name="Rectangle 9">
            <a:extLst>
              <a:ext uri="{FF2B5EF4-FFF2-40B4-BE49-F238E27FC236}">
                <a16:creationId xmlns:a16="http://schemas.microsoft.com/office/drawing/2014/main" id="{B70C13BA-E37F-414A-831B-67DB2548641D}"/>
              </a:ext>
            </a:extLst>
          </p:cNvPr>
          <p:cNvSpPr/>
          <p:nvPr/>
        </p:nvSpPr>
        <p:spPr>
          <a:xfrm>
            <a:off x="6873551" y="1619475"/>
            <a:ext cx="380067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Fixed body</a:t>
            </a:r>
            <a:r>
              <a:rPr lang="en-US" dirty="0"/>
              <a:t> (world, frame, or base)</a:t>
            </a:r>
            <a:endParaRPr lang="fr-CH" dirty="0"/>
          </a:p>
        </p:txBody>
      </p:sp>
      <p:sp>
        <p:nvSpPr>
          <p:cNvPr id="11" name="ZoneTexte 10">
            <a:extLst>
              <a:ext uri="{FF2B5EF4-FFF2-40B4-BE49-F238E27FC236}">
                <a16:creationId xmlns:a16="http://schemas.microsoft.com/office/drawing/2014/main" id="{0CD22A2A-F75E-416C-8278-602FA3C3D166}"/>
              </a:ext>
            </a:extLst>
          </p:cNvPr>
          <p:cNvSpPr txBox="1"/>
          <p:nvPr/>
        </p:nvSpPr>
        <p:spPr>
          <a:xfrm>
            <a:off x="6537649" y="1619475"/>
            <a:ext cx="335902" cy="369332"/>
          </a:xfrm>
          <a:prstGeom prst="rect">
            <a:avLst/>
          </a:prstGeom>
          <a:noFill/>
        </p:spPr>
        <p:txBody>
          <a:bodyPr wrap="square" rtlCol="0">
            <a:spAutoFit/>
          </a:bodyPr>
          <a:lstStyle/>
          <a:p>
            <a:r>
              <a:rPr lang="fr-FR" dirty="0"/>
              <a:t>+</a:t>
            </a:r>
            <a:endParaRPr lang="fr-CH" dirty="0"/>
          </a:p>
        </p:txBody>
      </p:sp>
      <p:sp>
        <p:nvSpPr>
          <p:cNvPr id="12" name="Légende : flèche vers le bas 11">
            <a:extLst>
              <a:ext uri="{FF2B5EF4-FFF2-40B4-BE49-F238E27FC236}">
                <a16:creationId xmlns:a16="http://schemas.microsoft.com/office/drawing/2014/main" id="{30DA5C3A-9E07-4924-9DFC-B53553BF63FF}"/>
              </a:ext>
            </a:extLst>
          </p:cNvPr>
          <p:cNvSpPr/>
          <p:nvPr/>
        </p:nvSpPr>
        <p:spPr>
          <a:xfrm>
            <a:off x="478172" y="1393372"/>
            <a:ext cx="10438646" cy="1343608"/>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13" name="Rectangle 12">
            <a:extLst>
              <a:ext uri="{FF2B5EF4-FFF2-40B4-BE49-F238E27FC236}">
                <a16:creationId xmlns:a16="http://schemas.microsoft.com/office/drawing/2014/main" id="{C994EC5E-37CE-432B-B3D4-6E433FF53981}"/>
              </a:ext>
            </a:extLst>
          </p:cNvPr>
          <p:cNvSpPr/>
          <p:nvPr/>
        </p:nvSpPr>
        <p:spPr>
          <a:xfrm>
            <a:off x="4402495" y="2778417"/>
            <a:ext cx="3187959"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dirty="0" err="1"/>
              <a:t>Kinematic</a:t>
            </a:r>
            <a:r>
              <a:rPr lang="fr-CH" dirty="0"/>
              <a:t> </a:t>
            </a:r>
            <a:r>
              <a:rPr lang="fr-CH" dirty="0" err="1"/>
              <a:t>chain</a:t>
            </a:r>
            <a:endParaRPr lang="fr-CH" dirty="0"/>
          </a:p>
        </p:txBody>
      </p:sp>
      <p:pic>
        <p:nvPicPr>
          <p:cNvPr id="15" name="Image 14">
            <a:extLst>
              <a:ext uri="{FF2B5EF4-FFF2-40B4-BE49-F238E27FC236}">
                <a16:creationId xmlns:a16="http://schemas.microsoft.com/office/drawing/2014/main" id="{5B347BB7-B398-474E-A43D-40B4B28B27F6}"/>
              </a:ext>
            </a:extLst>
          </p:cNvPr>
          <p:cNvPicPr>
            <a:picLocks noChangeAspect="1"/>
          </p:cNvPicPr>
          <p:nvPr/>
        </p:nvPicPr>
        <p:blipFill>
          <a:blip r:embed="rId2"/>
          <a:stretch>
            <a:fillRect/>
          </a:stretch>
        </p:blipFill>
        <p:spPr>
          <a:xfrm>
            <a:off x="1076132" y="3604846"/>
            <a:ext cx="4592850" cy="2736594"/>
          </a:xfrm>
          <a:prstGeom prst="rect">
            <a:avLst/>
          </a:prstGeom>
        </p:spPr>
      </p:pic>
      <p:pic>
        <p:nvPicPr>
          <p:cNvPr id="17" name="Image 16">
            <a:extLst>
              <a:ext uri="{FF2B5EF4-FFF2-40B4-BE49-F238E27FC236}">
                <a16:creationId xmlns:a16="http://schemas.microsoft.com/office/drawing/2014/main" id="{B085E92B-2957-4675-A2EE-B7DA52EAEAFE}"/>
              </a:ext>
            </a:extLst>
          </p:cNvPr>
          <p:cNvPicPr>
            <a:picLocks noChangeAspect="1"/>
          </p:cNvPicPr>
          <p:nvPr/>
        </p:nvPicPr>
        <p:blipFill rotWithShape="1">
          <a:blip r:embed="rId3"/>
          <a:srcRect l="1443" r="1"/>
          <a:stretch/>
        </p:blipFill>
        <p:spPr>
          <a:xfrm>
            <a:off x="6767512" y="3934357"/>
            <a:ext cx="4226661" cy="1673247"/>
          </a:xfrm>
          <a:prstGeom prst="rect">
            <a:avLst/>
          </a:prstGeom>
        </p:spPr>
      </p:pic>
      <p:sp>
        <p:nvSpPr>
          <p:cNvPr id="18" name="ZoneTexte 17">
            <a:extLst>
              <a:ext uri="{FF2B5EF4-FFF2-40B4-BE49-F238E27FC236}">
                <a16:creationId xmlns:a16="http://schemas.microsoft.com/office/drawing/2014/main" id="{001B2A13-2687-4325-8519-C3D47B95028E}"/>
              </a:ext>
            </a:extLst>
          </p:cNvPr>
          <p:cNvSpPr txBox="1"/>
          <p:nvPr/>
        </p:nvSpPr>
        <p:spPr>
          <a:xfrm>
            <a:off x="8641853" y="6277635"/>
            <a:ext cx="4064735" cy="215444"/>
          </a:xfrm>
          <a:prstGeom prst="rect">
            <a:avLst/>
          </a:prstGeom>
          <a:noFill/>
        </p:spPr>
        <p:txBody>
          <a:bodyPr wrap="square" rtlCol="0">
            <a:spAutoFit/>
          </a:bodyPr>
          <a:lstStyle/>
          <a:p>
            <a:r>
              <a:rPr lang="fr-CH" sz="800" dirty="0">
                <a:hlinkClick r:id="rId4"/>
              </a:rPr>
              <a:t>https://fr.m.wikiversity.org/wiki/Fichier:Serre-joint_schema_cinematique.svg</a:t>
            </a:r>
            <a:r>
              <a:rPr lang="fr-CH" sz="800" dirty="0"/>
              <a:t> </a:t>
            </a:r>
          </a:p>
        </p:txBody>
      </p:sp>
      <p:sp>
        <p:nvSpPr>
          <p:cNvPr id="20" name="Légende : encadrée 19">
            <a:extLst>
              <a:ext uri="{FF2B5EF4-FFF2-40B4-BE49-F238E27FC236}">
                <a16:creationId xmlns:a16="http://schemas.microsoft.com/office/drawing/2014/main" id="{695C9193-3152-4141-AC1E-0CA075818BCD}"/>
              </a:ext>
            </a:extLst>
          </p:cNvPr>
          <p:cNvSpPr/>
          <p:nvPr/>
        </p:nvSpPr>
        <p:spPr>
          <a:xfrm>
            <a:off x="9472644" y="2315108"/>
            <a:ext cx="2540000" cy="1317023"/>
          </a:xfrm>
          <a:prstGeom prst="borderCallout1">
            <a:avLst>
              <a:gd name="adj1" fmla="val 104139"/>
              <a:gd name="adj2" fmla="val 49412"/>
              <a:gd name="adj3" fmla="val 138359"/>
              <a:gd name="adj4" fmla="val 337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a color code for parts belonging to the same kinematic class.</a:t>
            </a:r>
            <a:endParaRPr lang="fr-CH" dirty="0"/>
          </a:p>
        </p:txBody>
      </p:sp>
      <p:sp>
        <p:nvSpPr>
          <p:cNvPr id="22" name="Légende : encadrée 21">
            <a:extLst>
              <a:ext uri="{FF2B5EF4-FFF2-40B4-BE49-F238E27FC236}">
                <a16:creationId xmlns:a16="http://schemas.microsoft.com/office/drawing/2014/main" id="{AA8D240C-1103-4B5C-B8B3-5D5B35937288}"/>
              </a:ext>
            </a:extLst>
          </p:cNvPr>
          <p:cNvSpPr/>
          <p:nvPr/>
        </p:nvSpPr>
        <p:spPr>
          <a:xfrm>
            <a:off x="2328787" y="2592773"/>
            <a:ext cx="1843163" cy="761691"/>
          </a:xfrm>
          <a:prstGeom prst="borderCallout1">
            <a:avLst>
              <a:gd name="adj1" fmla="val 110722"/>
              <a:gd name="adj2" fmla="val 66812"/>
              <a:gd name="adj3" fmla="val 235247"/>
              <a:gd name="adj4" fmla="val 97871"/>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Parts 2, 4, and 5 form a single body.</a:t>
            </a:r>
            <a:r>
              <a:rPr lang="fr-FR" dirty="0"/>
              <a:t> </a:t>
            </a:r>
            <a:endParaRPr lang="fr-CH" dirty="0"/>
          </a:p>
        </p:txBody>
      </p:sp>
      <p:sp>
        <p:nvSpPr>
          <p:cNvPr id="23" name="Légende : encadrée 22">
            <a:extLst>
              <a:ext uri="{FF2B5EF4-FFF2-40B4-BE49-F238E27FC236}">
                <a16:creationId xmlns:a16="http://schemas.microsoft.com/office/drawing/2014/main" id="{52A91B6C-A90F-48BF-A140-0EDBACF26FD8}"/>
              </a:ext>
            </a:extLst>
          </p:cNvPr>
          <p:cNvSpPr/>
          <p:nvPr/>
        </p:nvSpPr>
        <p:spPr>
          <a:xfrm>
            <a:off x="266568" y="2592773"/>
            <a:ext cx="1892809" cy="761691"/>
          </a:xfrm>
          <a:prstGeom prst="borderCallout1">
            <a:avLst>
              <a:gd name="adj1" fmla="val 107596"/>
              <a:gd name="adj2" fmla="val 19870"/>
              <a:gd name="adj3" fmla="val 332161"/>
              <a:gd name="adj4" fmla="val 62733"/>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Parts 7, 8, and 9 form a single body.</a:t>
            </a:r>
            <a:r>
              <a:rPr lang="fr-FR" dirty="0"/>
              <a:t> </a:t>
            </a:r>
            <a:endParaRPr lang="fr-CH" dirty="0"/>
          </a:p>
        </p:txBody>
      </p:sp>
      <p:sp>
        <p:nvSpPr>
          <p:cNvPr id="19" name="Espace réservé du texte 4">
            <a:extLst>
              <a:ext uri="{FF2B5EF4-FFF2-40B4-BE49-F238E27FC236}">
                <a16:creationId xmlns:a16="http://schemas.microsoft.com/office/drawing/2014/main" id="{BABD9108-ABF8-4487-91AB-CE25AF4BC6DB}"/>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600" b="1"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085247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p:bldP spid="13" grpId="0" animBg="1"/>
      <p:bldP spid="20"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FBAE68F-C853-4E48-829E-43281BCB1A97}"/>
              </a:ext>
            </a:extLst>
          </p:cNvPr>
          <p:cNvPicPr>
            <a:picLocks noChangeAspect="1"/>
          </p:cNvPicPr>
          <p:nvPr/>
        </p:nvPicPr>
        <p:blipFill>
          <a:blip r:embed="rId3"/>
          <a:stretch>
            <a:fillRect/>
          </a:stretch>
        </p:blipFill>
        <p:spPr>
          <a:xfrm>
            <a:off x="225495" y="1237480"/>
            <a:ext cx="5827651" cy="4735915"/>
          </a:xfrm>
          <a:prstGeom prst="rect">
            <a:avLst/>
          </a:prstGeom>
        </p:spPr>
      </p:pic>
      <p:grpSp>
        <p:nvGrpSpPr>
          <p:cNvPr id="11" name="Groupe 10">
            <a:extLst>
              <a:ext uri="{FF2B5EF4-FFF2-40B4-BE49-F238E27FC236}">
                <a16:creationId xmlns:a16="http://schemas.microsoft.com/office/drawing/2014/main" id="{81A4B0D4-141A-459E-A6B5-41E300B17732}"/>
              </a:ext>
            </a:extLst>
          </p:cNvPr>
          <p:cNvGrpSpPr/>
          <p:nvPr/>
        </p:nvGrpSpPr>
        <p:grpSpPr>
          <a:xfrm>
            <a:off x="6053146" y="1237480"/>
            <a:ext cx="5846568" cy="3688699"/>
            <a:chOff x="5997770" y="895742"/>
            <a:chExt cx="5846568" cy="3688699"/>
          </a:xfrm>
        </p:grpSpPr>
        <p:pic>
          <p:nvPicPr>
            <p:cNvPr id="9" name="Image 8">
              <a:extLst>
                <a:ext uri="{FF2B5EF4-FFF2-40B4-BE49-F238E27FC236}">
                  <a16:creationId xmlns:a16="http://schemas.microsoft.com/office/drawing/2014/main" id="{10FB63C7-88F5-439D-BDFD-9C17C084B111}"/>
                </a:ext>
              </a:extLst>
            </p:cNvPr>
            <p:cNvPicPr>
              <a:picLocks noChangeAspect="1"/>
            </p:cNvPicPr>
            <p:nvPr/>
          </p:nvPicPr>
          <p:blipFill>
            <a:blip r:embed="rId4"/>
            <a:stretch>
              <a:fillRect/>
            </a:stretch>
          </p:blipFill>
          <p:spPr>
            <a:xfrm>
              <a:off x="6021579" y="1270770"/>
              <a:ext cx="5779895" cy="3313671"/>
            </a:xfrm>
            <a:prstGeom prst="rect">
              <a:avLst/>
            </a:prstGeom>
          </p:spPr>
        </p:pic>
        <p:pic>
          <p:nvPicPr>
            <p:cNvPr id="10" name="Image 9">
              <a:extLst>
                <a:ext uri="{FF2B5EF4-FFF2-40B4-BE49-F238E27FC236}">
                  <a16:creationId xmlns:a16="http://schemas.microsoft.com/office/drawing/2014/main" id="{BF96BFAB-EEE0-4E64-A07D-CD04F75099C5}"/>
                </a:ext>
              </a:extLst>
            </p:cNvPr>
            <p:cNvPicPr>
              <a:picLocks noChangeAspect="1"/>
            </p:cNvPicPr>
            <p:nvPr/>
          </p:nvPicPr>
          <p:blipFill rotWithShape="1">
            <a:blip r:embed="rId3"/>
            <a:srcRect b="91890"/>
            <a:stretch/>
          </p:blipFill>
          <p:spPr>
            <a:xfrm>
              <a:off x="5997770" y="895742"/>
              <a:ext cx="5846568" cy="384031"/>
            </a:xfrm>
            <a:prstGeom prst="rect">
              <a:avLst/>
            </a:prstGeom>
          </p:spPr>
        </p:pic>
      </p:grpSp>
      <p:sp>
        <p:nvSpPr>
          <p:cNvPr id="12" name="ZoneTexte 11">
            <a:extLst>
              <a:ext uri="{FF2B5EF4-FFF2-40B4-BE49-F238E27FC236}">
                <a16:creationId xmlns:a16="http://schemas.microsoft.com/office/drawing/2014/main" id="{52FAE29A-80EC-48B8-A903-0968A042ED89}"/>
              </a:ext>
            </a:extLst>
          </p:cNvPr>
          <p:cNvSpPr txBox="1"/>
          <p:nvPr/>
        </p:nvSpPr>
        <p:spPr>
          <a:xfrm>
            <a:off x="9532151" y="6213830"/>
            <a:ext cx="2659849" cy="215444"/>
          </a:xfrm>
          <a:prstGeom prst="rect">
            <a:avLst/>
          </a:prstGeom>
          <a:noFill/>
        </p:spPr>
        <p:txBody>
          <a:bodyPr wrap="square" rtlCol="0">
            <a:spAutoFit/>
          </a:bodyPr>
          <a:lstStyle/>
          <a:p>
            <a:r>
              <a:rPr lang="fr-CH" sz="800" dirty="0">
                <a:hlinkClick r:id="rId5"/>
              </a:rPr>
              <a:t>https://fr.wikipedia.org/wiki/Liaison_(m%C3%A9canique)</a:t>
            </a:r>
            <a:r>
              <a:rPr lang="fr-CH" sz="800" dirty="0"/>
              <a:t> </a:t>
            </a:r>
          </a:p>
        </p:txBody>
      </p:sp>
      <p:sp>
        <p:nvSpPr>
          <p:cNvPr id="3" name="ZoneTexte 2">
            <a:extLst>
              <a:ext uri="{FF2B5EF4-FFF2-40B4-BE49-F238E27FC236}">
                <a16:creationId xmlns:a16="http://schemas.microsoft.com/office/drawing/2014/main" id="{6E385A0B-40B1-4D2A-9374-BCC414EF9E98}"/>
              </a:ext>
            </a:extLst>
          </p:cNvPr>
          <p:cNvSpPr txBox="1"/>
          <p:nvPr/>
        </p:nvSpPr>
        <p:spPr>
          <a:xfrm>
            <a:off x="2315850" y="680634"/>
            <a:ext cx="7977442" cy="369332"/>
          </a:xfrm>
          <a:prstGeom prst="rect">
            <a:avLst/>
          </a:prstGeom>
          <a:noFill/>
        </p:spPr>
        <p:txBody>
          <a:bodyPr wrap="square" rtlCol="0">
            <a:spAutoFit/>
          </a:bodyPr>
          <a:lstStyle/>
          <a:p>
            <a:r>
              <a:rPr lang="en-US" dirty="0"/>
              <a:t>The joints between the bodies are represented by the symbols shown opposite.</a:t>
            </a:r>
            <a:endParaRPr lang="fr-CH" dirty="0"/>
          </a:p>
        </p:txBody>
      </p:sp>
      <p:sp>
        <p:nvSpPr>
          <p:cNvPr id="13" name="Espace réservé du texte 4">
            <a:extLst>
              <a:ext uri="{FF2B5EF4-FFF2-40B4-BE49-F238E27FC236}">
                <a16:creationId xmlns:a16="http://schemas.microsoft.com/office/drawing/2014/main" id="{59E84975-219E-467F-870B-71694CCF1C68}"/>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600" b="1"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3813080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name="Slide84">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596FC7C4-5AFF-4485-94BF-2135B96399B7}"/>
              </a:ext>
            </a:extLst>
          </p:cNvPr>
          <p:cNvGrpSpPr/>
          <p:nvPr/>
        </p:nvGrpSpPr>
        <p:grpSpPr>
          <a:xfrm>
            <a:off x="2471737" y="2118139"/>
            <a:ext cx="6164950" cy="2819790"/>
            <a:chOff x="2057400" y="1901260"/>
            <a:chExt cx="6164950" cy="2819790"/>
          </a:xfrm>
        </p:grpSpPr>
        <p:pic>
          <p:nvPicPr>
            <p:cNvPr id="5" name="Image 6">
              <a:extLst>
                <a:ext uri="{FF2B5EF4-FFF2-40B4-BE49-F238E27FC236}">
                  <a16:creationId xmlns:a16="http://schemas.microsoft.com/office/drawing/2014/main" id="{441820DA-73BF-43FD-8F33-7724733E30A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15969" y="1901260"/>
              <a:ext cx="6106381" cy="2819790"/>
            </a:xfrm>
            <a:prstGeom prst="rect">
              <a:avLst/>
            </a:prstGeom>
            <a:noFill/>
            <a:ln cap="flat">
              <a:noFill/>
            </a:ln>
          </p:spPr>
        </p:pic>
        <p:cxnSp>
          <p:nvCxnSpPr>
            <p:cNvPr id="8" name="Connecteur droit 7">
              <a:extLst>
                <a:ext uri="{FF2B5EF4-FFF2-40B4-BE49-F238E27FC236}">
                  <a16:creationId xmlns:a16="http://schemas.microsoft.com/office/drawing/2014/main" id="{534DDD2B-E1FD-4998-9DCD-F089FA7803C7}"/>
                </a:ext>
              </a:extLst>
            </p:cNvPr>
            <p:cNvCxnSpPr>
              <a:cxnSpLocks/>
            </p:cNvCxnSpPr>
            <p:nvPr/>
          </p:nvCxnSpPr>
          <p:spPr>
            <a:xfrm flipV="1">
              <a:off x="2145507" y="3195638"/>
              <a:ext cx="0" cy="233363"/>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id="{715BF6A9-F56D-42D5-84C5-975200B459BB}"/>
                </a:ext>
              </a:extLst>
            </p:cNvPr>
            <p:cNvCxnSpPr>
              <a:cxnSpLocks/>
            </p:cNvCxnSpPr>
            <p:nvPr/>
          </p:nvCxnSpPr>
          <p:spPr>
            <a:xfrm>
              <a:off x="2057400" y="3195638"/>
              <a:ext cx="88107" cy="0"/>
            </a:xfrm>
            <a:prstGeom prst="line">
              <a:avLst/>
            </a:prstGeom>
            <a:ln w="9525"/>
          </p:spPr>
          <p:style>
            <a:lnRef idx="1">
              <a:schemeClr val="accent2"/>
            </a:lnRef>
            <a:fillRef idx="0">
              <a:schemeClr val="accent2"/>
            </a:fillRef>
            <a:effectRef idx="0">
              <a:schemeClr val="accent2"/>
            </a:effectRef>
            <a:fontRef idx="minor">
              <a:schemeClr val="tx1"/>
            </a:fontRef>
          </p:style>
        </p:cxnSp>
      </p:grpSp>
      <p:sp>
        <p:nvSpPr>
          <p:cNvPr id="15" name="ZoneTexte 14">
            <a:extLst>
              <a:ext uri="{FF2B5EF4-FFF2-40B4-BE49-F238E27FC236}">
                <a16:creationId xmlns:a16="http://schemas.microsoft.com/office/drawing/2014/main" id="{EC8604D0-5B6E-492F-8A19-5FC060B46492}"/>
              </a:ext>
            </a:extLst>
          </p:cNvPr>
          <p:cNvSpPr txBox="1"/>
          <p:nvPr/>
        </p:nvSpPr>
        <p:spPr>
          <a:xfrm>
            <a:off x="4167187" y="723900"/>
            <a:ext cx="3857625" cy="369332"/>
          </a:xfrm>
          <a:prstGeom prst="rect">
            <a:avLst/>
          </a:prstGeom>
          <a:noFill/>
        </p:spPr>
        <p:txBody>
          <a:bodyPr wrap="square" rtlCol="0">
            <a:spAutoFit/>
          </a:bodyPr>
          <a:lstStyle/>
          <a:p>
            <a:r>
              <a:rPr lang="en-US" dirty="0"/>
              <a:t>Kinematic diagram of the </a:t>
            </a:r>
            <a:r>
              <a:rPr lang="en-US" dirty="0" err="1"/>
              <a:t>GiroPresse</a:t>
            </a:r>
            <a:endParaRPr lang="fr-CH" dirty="0"/>
          </a:p>
        </p:txBody>
      </p:sp>
      <p:sp>
        <p:nvSpPr>
          <p:cNvPr id="16" name="Légende : encadrée 15">
            <a:extLst>
              <a:ext uri="{FF2B5EF4-FFF2-40B4-BE49-F238E27FC236}">
                <a16:creationId xmlns:a16="http://schemas.microsoft.com/office/drawing/2014/main" id="{4A59BD98-0FB3-4710-B8FF-322CA318EEB3}"/>
              </a:ext>
            </a:extLst>
          </p:cNvPr>
          <p:cNvSpPr/>
          <p:nvPr/>
        </p:nvSpPr>
        <p:spPr>
          <a:xfrm>
            <a:off x="514350" y="1905001"/>
            <a:ext cx="1528762" cy="704849"/>
          </a:xfrm>
          <a:prstGeom prst="borderCallout1">
            <a:avLst>
              <a:gd name="adj1" fmla="val 109408"/>
              <a:gd name="adj2" fmla="val 52832"/>
              <a:gd name="adj3" fmla="val 245241"/>
              <a:gd name="adj4" fmla="val 16100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Helical joint to generate an axial motion</a:t>
            </a:r>
            <a:endParaRPr lang="fr-CH" sz="1200" dirty="0">
              <a:solidFill>
                <a:schemeClr val="tx1"/>
              </a:solidFill>
            </a:endParaRPr>
          </a:p>
        </p:txBody>
      </p:sp>
      <p:sp>
        <p:nvSpPr>
          <p:cNvPr id="17" name="Légende : encadrée 16">
            <a:extLst>
              <a:ext uri="{FF2B5EF4-FFF2-40B4-BE49-F238E27FC236}">
                <a16:creationId xmlns:a16="http://schemas.microsoft.com/office/drawing/2014/main" id="{35AE52AC-3C43-4257-8DAA-2B2704AD48C4}"/>
              </a:ext>
            </a:extLst>
          </p:cNvPr>
          <p:cNvSpPr/>
          <p:nvPr/>
        </p:nvSpPr>
        <p:spPr>
          <a:xfrm>
            <a:off x="2559844" y="1905001"/>
            <a:ext cx="1528762" cy="704849"/>
          </a:xfrm>
          <a:prstGeom prst="borderCallout1">
            <a:avLst>
              <a:gd name="adj1" fmla="val 109408"/>
              <a:gd name="adj2" fmla="val 52832"/>
              <a:gd name="adj3" fmla="val 228349"/>
              <a:gd name="adj4" fmla="val 11552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Sliding revolute joint: transmits axial motion and allows rotation</a:t>
            </a:r>
            <a:endParaRPr lang="fr-FR" sz="1200" dirty="0">
              <a:solidFill>
                <a:schemeClr val="tx1"/>
              </a:solidFill>
            </a:endParaRPr>
          </a:p>
        </p:txBody>
      </p:sp>
      <p:sp>
        <p:nvSpPr>
          <p:cNvPr id="18" name="Légende : encadrée 17">
            <a:extLst>
              <a:ext uri="{FF2B5EF4-FFF2-40B4-BE49-F238E27FC236}">
                <a16:creationId xmlns:a16="http://schemas.microsoft.com/office/drawing/2014/main" id="{54BAEA09-C21F-4DD9-B79A-B1E3040AE1E5}"/>
              </a:ext>
            </a:extLst>
          </p:cNvPr>
          <p:cNvSpPr/>
          <p:nvPr/>
        </p:nvSpPr>
        <p:spPr>
          <a:xfrm>
            <a:off x="8546306" y="1905001"/>
            <a:ext cx="1528762" cy="704849"/>
          </a:xfrm>
          <a:prstGeom prst="borderCallout1">
            <a:avLst>
              <a:gd name="adj1" fmla="val 111435"/>
              <a:gd name="adj2" fmla="val 21368"/>
              <a:gd name="adj3" fmla="val 219565"/>
              <a:gd name="adj4" fmla="val -439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Revolute joint: locks axial motion and allows rotation</a:t>
            </a:r>
            <a:endParaRPr lang="fr-CH" sz="1200" dirty="0">
              <a:solidFill>
                <a:schemeClr val="tx1"/>
              </a:solidFill>
            </a:endParaRPr>
          </a:p>
        </p:txBody>
      </p:sp>
      <p:sp>
        <p:nvSpPr>
          <p:cNvPr id="13" name="Espace réservé du texte 4">
            <a:extLst>
              <a:ext uri="{FF2B5EF4-FFF2-40B4-BE49-F238E27FC236}">
                <a16:creationId xmlns:a16="http://schemas.microsoft.com/office/drawing/2014/main" id="{B9934351-D8BA-4D21-8526-45C74E98AFFA}"/>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600" b="1"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37B3CD0-1332-4FBB-B454-9269B7416406}"/>
              </a:ext>
            </a:extLst>
          </p:cNvPr>
          <p:cNvSpPr txBox="1"/>
          <p:nvPr/>
        </p:nvSpPr>
        <p:spPr>
          <a:xfrm>
            <a:off x="1994574" y="893297"/>
            <a:ext cx="9281405" cy="2477601"/>
          </a:xfrm>
          <a:prstGeom prst="rect">
            <a:avLst/>
          </a:prstGeom>
          <a:noFill/>
        </p:spPr>
        <p:txBody>
          <a:bodyPr wrap="square" rtlCol="0">
            <a:spAutoFit/>
          </a:bodyPr>
          <a:lstStyle/>
          <a:p>
            <a:r>
              <a:rPr lang="en-US" dirty="0"/>
              <a:t>After the search for the kinematics, the next step is the study of the architecture. This will define how the joints will be made. At this stage, it is essential to find the best compromise between </a:t>
            </a:r>
            <a:r>
              <a:rPr lang="en-US" dirty="0" err="1"/>
              <a:t>hyperstaticity</a:t>
            </a:r>
            <a:r>
              <a:rPr lang="en-US" dirty="0"/>
              <a:t>, stability, and rigidity.</a:t>
            </a:r>
          </a:p>
          <a:p>
            <a:r>
              <a:rPr lang="en-US" dirty="0"/>
              <a:t>Let’s take the example of a table on the floor, where the joint will be a </a:t>
            </a:r>
            <a:r>
              <a:rPr lang="en-US" b="1" dirty="0"/>
              <a:t>"planar support"</a:t>
            </a:r>
            <a:r>
              <a:rPr lang="en-US" dirty="0"/>
              <a:t> with 3 degrees of freedom locked.</a:t>
            </a:r>
          </a:p>
          <a:p>
            <a:endParaRPr lang="en-US" sz="1050" dirty="0"/>
          </a:p>
          <a:p>
            <a:pPr>
              <a:buFont typeface="Arial" panose="020B0604020202020204" pitchFamily="34" charset="0"/>
              <a:buChar char="•"/>
            </a:pPr>
            <a:r>
              <a:rPr lang="en-US" dirty="0"/>
              <a:t>For a rectangular table: 4 legs will be required to ensure uniform stability.</a:t>
            </a:r>
          </a:p>
          <a:p>
            <a:pPr>
              <a:buFont typeface="Arial" panose="020B0604020202020204" pitchFamily="34" charset="0"/>
              <a:buChar char="•"/>
            </a:pPr>
            <a:r>
              <a:rPr lang="en-US" dirty="0"/>
              <a:t>For a round table: 3 legs will do the job perfectly, and stability will be uniform.</a:t>
            </a:r>
          </a:p>
          <a:p>
            <a:endParaRPr lang="fr-CH" dirty="0"/>
          </a:p>
        </p:txBody>
      </p:sp>
      <p:pic>
        <p:nvPicPr>
          <p:cNvPr id="7" name="Image 6">
            <a:extLst>
              <a:ext uri="{FF2B5EF4-FFF2-40B4-BE49-F238E27FC236}">
                <a16:creationId xmlns:a16="http://schemas.microsoft.com/office/drawing/2014/main" id="{F78F3EB2-FBB6-496B-8A89-E302BD531A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5400000">
            <a:off x="1004902" y="1960712"/>
            <a:ext cx="3608595" cy="5164342"/>
          </a:xfrm>
          <a:prstGeom prst="rect">
            <a:avLst/>
          </a:prstGeom>
        </p:spPr>
      </p:pic>
      <p:pic>
        <p:nvPicPr>
          <p:cNvPr id="10" name="Image 9">
            <a:extLst>
              <a:ext uri="{FF2B5EF4-FFF2-40B4-BE49-F238E27FC236}">
                <a16:creationId xmlns:a16="http://schemas.microsoft.com/office/drawing/2014/main" id="{052928EE-DA07-46E4-BE2D-E48F40F21D98}"/>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5400000">
            <a:off x="7353509" y="2001626"/>
            <a:ext cx="3400900" cy="5563376"/>
          </a:xfrm>
          <a:prstGeom prst="rect">
            <a:avLst/>
          </a:prstGeom>
        </p:spPr>
      </p:pic>
      <p:pic>
        <p:nvPicPr>
          <p:cNvPr id="13" name="Image 12">
            <a:extLst>
              <a:ext uri="{FF2B5EF4-FFF2-40B4-BE49-F238E27FC236}">
                <a16:creationId xmlns:a16="http://schemas.microsoft.com/office/drawing/2014/main" id="{C8C9CD2A-BBFC-4EE2-9658-932303A0A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20433" y="3666868"/>
            <a:ext cx="2638428" cy="1958588"/>
          </a:xfrm>
          <a:prstGeom prst="rect">
            <a:avLst/>
          </a:prstGeom>
        </p:spPr>
      </p:pic>
      <p:sp>
        <p:nvSpPr>
          <p:cNvPr id="19" name="Légende : encadrée 18">
            <a:extLst>
              <a:ext uri="{FF2B5EF4-FFF2-40B4-BE49-F238E27FC236}">
                <a16:creationId xmlns:a16="http://schemas.microsoft.com/office/drawing/2014/main" id="{8F3F2B24-92F4-43F9-B9EA-A58FD3F14BAB}"/>
              </a:ext>
            </a:extLst>
          </p:cNvPr>
          <p:cNvSpPr/>
          <p:nvPr/>
        </p:nvSpPr>
        <p:spPr>
          <a:xfrm>
            <a:off x="227029" y="2924622"/>
            <a:ext cx="1618540" cy="1129484"/>
          </a:xfrm>
          <a:prstGeom prst="borderCallout1">
            <a:avLst>
              <a:gd name="adj1" fmla="val 50141"/>
              <a:gd name="adj2" fmla="val 103671"/>
              <a:gd name="adj3" fmla="val 103688"/>
              <a:gd name="adj4" fmla="val 142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Stable table but</a:t>
            </a:r>
            <a:r>
              <a:rPr lang="en-US" dirty="0">
                <a:solidFill>
                  <a:schemeClr val="tx1"/>
                </a:solidFill>
              </a:rPr>
              <a:t> </a:t>
            </a:r>
            <a:r>
              <a:rPr lang="en-US" dirty="0"/>
              <a:t>hyperstatic of level 1</a:t>
            </a:r>
            <a:endParaRPr lang="fr-CH" dirty="0"/>
          </a:p>
        </p:txBody>
      </p:sp>
      <p:sp>
        <p:nvSpPr>
          <p:cNvPr id="20" name="Légende : encadrée 19">
            <a:extLst>
              <a:ext uri="{FF2B5EF4-FFF2-40B4-BE49-F238E27FC236}">
                <a16:creationId xmlns:a16="http://schemas.microsoft.com/office/drawing/2014/main" id="{9D1BD0FC-006A-4655-B2A0-96187B8BC774}"/>
              </a:ext>
            </a:extLst>
          </p:cNvPr>
          <p:cNvSpPr/>
          <p:nvPr/>
        </p:nvSpPr>
        <p:spPr>
          <a:xfrm>
            <a:off x="10275051" y="4949040"/>
            <a:ext cx="1560596" cy="1129484"/>
          </a:xfrm>
          <a:prstGeom prst="borderCallout1">
            <a:avLst>
              <a:gd name="adj1" fmla="val -6033"/>
              <a:gd name="adj2" fmla="val 44280"/>
              <a:gd name="adj3" fmla="val -87415"/>
              <a:gd name="adj4" fmla="val -172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Stable and </a:t>
            </a:r>
            <a:r>
              <a:rPr lang="fr-CH" dirty="0" err="1"/>
              <a:t>isostatic</a:t>
            </a:r>
            <a:r>
              <a:rPr lang="fr-CH" dirty="0"/>
              <a:t> table</a:t>
            </a:r>
            <a:r>
              <a:rPr lang="fr-FR" dirty="0"/>
              <a:t> </a:t>
            </a:r>
            <a:endParaRPr lang="fr-CH" dirty="0"/>
          </a:p>
        </p:txBody>
      </p:sp>
      <p:sp>
        <p:nvSpPr>
          <p:cNvPr id="12" name="Titre 1">
            <a:extLst>
              <a:ext uri="{FF2B5EF4-FFF2-40B4-BE49-F238E27FC236}">
                <a16:creationId xmlns:a16="http://schemas.microsoft.com/office/drawing/2014/main" id="{F5A30D03-F833-46CF-8C2C-D5F3D26D3804}"/>
              </a:ext>
            </a:extLst>
          </p:cNvPr>
          <p:cNvSpPr txBox="1"/>
          <p:nvPr/>
        </p:nvSpPr>
        <p:spPr>
          <a:xfrm>
            <a:off x="1473610" y="102165"/>
            <a:ext cx="10515600" cy="760287"/>
          </a:xfrm>
          <a:prstGeom prst="rect">
            <a:avLst/>
          </a:prstGeom>
          <a:noFill/>
          <a:ln cap="flat">
            <a:noFill/>
          </a:ln>
        </p:spPr>
        <p:txBody>
          <a:bodyPr vert="horz" wrap="square" lIns="215999"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800" b="0" i="0" u="none" strike="noStrike" kern="1200" cap="none" spc="0" baseline="0" dirty="0">
                <a:solidFill>
                  <a:srgbClr val="A6A6A6"/>
                </a:solidFill>
                <a:uFillTx/>
                <a:latin typeface="Calibri Light"/>
              </a:rPr>
              <a:t>Architecture</a:t>
            </a:r>
            <a:endParaRPr lang="fr-CH" sz="4800" b="0" i="0" u="none" strike="noStrike" kern="1200" cap="none" spc="0" baseline="0" dirty="0">
              <a:solidFill>
                <a:srgbClr val="A6A6A6"/>
              </a:solidFill>
              <a:uFillTx/>
              <a:latin typeface="Calibri Light"/>
            </a:endParaRPr>
          </a:p>
        </p:txBody>
      </p:sp>
      <p:sp>
        <p:nvSpPr>
          <p:cNvPr id="14" name="Espace réservé du texte 4">
            <a:extLst>
              <a:ext uri="{FF2B5EF4-FFF2-40B4-BE49-F238E27FC236}">
                <a16:creationId xmlns:a16="http://schemas.microsoft.com/office/drawing/2014/main" id="{B255C902-F577-4BDD-9244-3E988D8F4120}"/>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t>
            </a:r>
            <a:r>
              <a:rPr lang="fr-FR" sz="1600" b="1" dirty="0">
                <a:solidFill>
                  <a:srgbClr val="000000"/>
                </a:solidFill>
                <a:latin typeface="Calibri"/>
              </a:rPr>
              <a:t>Architecture</a:t>
            </a:r>
            <a:r>
              <a:rPr lang="fr-FR" sz="1200" dirty="0">
                <a:solidFill>
                  <a:srgbClr val="000000"/>
                </a:solidFill>
                <a:latin typeface="Calibri"/>
              </a:rPr>
              <a:t>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0775451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37B3CD0-1332-4FBB-B454-9269B7416406}"/>
              </a:ext>
            </a:extLst>
          </p:cNvPr>
          <p:cNvSpPr txBox="1"/>
          <p:nvPr/>
        </p:nvSpPr>
        <p:spPr>
          <a:xfrm>
            <a:off x="716933" y="979715"/>
            <a:ext cx="3961544" cy="646331"/>
          </a:xfrm>
          <a:prstGeom prst="rect">
            <a:avLst/>
          </a:prstGeom>
          <a:noFill/>
        </p:spPr>
        <p:txBody>
          <a:bodyPr wrap="square" rtlCol="0">
            <a:spAutoFit/>
          </a:bodyPr>
          <a:lstStyle/>
          <a:p>
            <a:r>
              <a:rPr lang="en-US" dirty="0"/>
              <a:t>Two other examples of architectural studies of a sliding mechanism</a:t>
            </a:r>
            <a:endParaRPr lang="fr-CH" dirty="0"/>
          </a:p>
        </p:txBody>
      </p:sp>
      <p:pic>
        <p:nvPicPr>
          <p:cNvPr id="5" name="Image 4">
            <a:extLst>
              <a:ext uri="{FF2B5EF4-FFF2-40B4-BE49-F238E27FC236}">
                <a16:creationId xmlns:a16="http://schemas.microsoft.com/office/drawing/2014/main" id="{EF2023D8-7376-4831-B69D-428B57671175}"/>
              </a:ext>
            </a:extLst>
          </p:cNvPr>
          <p:cNvPicPr>
            <a:picLocks noChangeAspect="1"/>
          </p:cNvPicPr>
          <p:nvPr/>
        </p:nvPicPr>
        <p:blipFill rotWithShape="1">
          <a:blip r:embed="rId2"/>
          <a:srcRect b="3748"/>
          <a:stretch/>
        </p:blipFill>
        <p:spPr>
          <a:xfrm>
            <a:off x="5186833" y="710221"/>
            <a:ext cx="1691077" cy="1417905"/>
          </a:xfrm>
          <a:prstGeom prst="rect">
            <a:avLst/>
          </a:prstGeom>
        </p:spPr>
      </p:pic>
      <p:pic>
        <p:nvPicPr>
          <p:cNvPr id="9" name="Image 8">
            <a:extLst>
              <a:ext uri="{FF2B5EF4-FFF2-40B4-BE49-F238E27FC236}">
                <a16:creationId xmlns:a16="http://schemas.microsoft.com/office/drawing/2014/main" id="{A86CC8C3-770C-41D5-A074-9B9A95101DBE}"/>
              </a:ext>
            </a:extLst>
          </p:cNvPr>
          <p:cNvPicPr>
            <a:picLocks noChangeAspect="1"/>
          </p:cNvPicPr>
          <p:nvPr/>
        </p:nvPicPr>
        <p:blipFill>
          <a:blip r:embed="rId3"/>
          <a:stretch>
            <a:fillRect/>
          </a:stretch>
        </p:blipFill>
        <p:spPr>
          <a:xfrm>
            <a:off x="438205" y="3271146"/>
            <a:ext cx="2671479" cy="2154635"/>
          </a:xfrm>
          <a:prstGeom prst="rect">
            <a:avLst/>
          </a:prstGeom>
        </p:spPr>
      </p:pic>
      <p:pic>
        <p:nvPicPr>
          <p:cNvPr id="12" name="Image 11">
            <a:extLst>
              <a:ext uri="{FF2B5EF4-FFF2-40B4-BE49-F238E27FC236}">
                <a16:creationId xmlns:a16="http://schemas.microsoft.com/office/drawing/2014/main" id="{D62FF29B-3C2B-42F1-B1D1-B45800A2A6A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75189" y="2750967"/>
            <a:ext cx="2198770" cy="3194995"/>
          </a:xfrm>
          <a:prstGeom prst="rect">
            <a:avLst/>
          </a:prstGeom>
        </p:spPr>
      </p:pic>
      <p:sp>
        <p:nvSpPr>
          <p:cNvPr id="21" name="Organigramme : Procédé 20">
            <a:extLst>
              <a:ext uri="{FF2B5EF4-FFF2-40B4-BE49-F238E27FC236}">
                <a16:creationId xmlns:a16="http://schemas.microsoft.com/office/drawing/2014/main" id="{5F26A968-60FB-46EB-824A-4D4B9A6B6903}"/>
              </a:ext>
            </a:extLst>
          </p:cNvPr>
          <p:cNvSpPr/>
          <p:nvPr/>
        </p:nvSpPr>
        <p:spPr>
          <a:xfrm>
            <a:off x="209550" y="2195804"/>
            <a:ext cx="5264409" cy="368248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H" dirty="0">
              <a:solidFill>
                <a:schemeClr val="tx1"/>
              </a:solidFill>
            </a:endParaRPr>
          </a:p>
        </p:txBody>
      </p:sp>
      <p:sp>
        <p:nvSpPr>
          <p:cNvPr id="22" name="ZoneTexte 21">
            <a:extLst>
              <a:ext uri="{FF2B5EF4-FFF2-40B4-BE49-F238E27FC236}">
                <a16:creationId xmlns:a16="http://schemas.microsoft.com/office/drawing/2014/main" id="{91C57887-FD99-453B-8C98-0B015FE028C2}"/>
              </a:ext>
            </a:extLst>
          </p:cNvPr>
          <p:cNvSpPr txBox="1"/>
          <p:nvPr/>
        </p:nvSpPr>
        <p:spPr>
          <a:xfrm>
            <a:off x="1437060" y="2341130"/>
            <a:ext cx="3250344" cy="646331"/>
          </a:xfrm>
          <a:prstGeom prst="rect">
            <a:avLst/>
          </a:prstGeom>
          <a:noFill/>
        </p:spPr>
        <p:txBody>
          <a:bodyPr wrap="square" rtlCol="0">
            <a:spAutoFit/>
          </a:bodyPr>
          <a:lstStyle/>
          <a:p>
            <a:r>
              <a:rPr lang="en-US" dirty="0"/>
              <a:t>Cabinet door made with two rollers and three support pads</a:t>
            </a:r>
            <a:r>
              <a:rPr lang="fr-FR" dirty="0"/>
              <a:t> </a:t>
            </a:r>
            <a:endParaRPr lang="fr-CH" dirty="0"/>
          </a:p>
        </p:txBody>
      </p:sp>
      <p:sp>
        <p:nvSpPr>
          <p:cNvPr id="23" name="Organigramme : Procédé 22">
            <a:extLst>
              <a:ext uri="{FF2B5EF4-FFF2-40B4-BE49-F238E27FC236}">
                <a16:creationId xmlns:a16="http://schemas.microsoft.com/office/drawing/2014/main" id="{E331EA21-105B-47F7-8ADF-10F9C2DDD3D3}"/>
              </a:ext>
            </a:extLst>
          </p:cNvPr>
          <p:cNvSpPr/>
          <p:nvPr/>
        </p:nvSpPr>
        <p:spPr>
          <a:xfrm>
            <a:off x="6684434" y="2195803"/>
            <a:ext cx="5264409" cy="368248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H" dirty="0">
              <a:solidFill>
                <a:schemeClr val="tx1"/>
              </a:solidFill>
            </a:endParaRPr>
          </a:p>
        </p:txBody>
      </p:sp>
      <p:sp>
        <p:nvSpPr>
          <p:cNvPr id="24" name="ZoneTexte 23">
            <a:extLst>
              <a:ext uri="{FF2B5EF4-FFF2-40B4-BE49-F238E27FC236}">
                <a16:creationId xmlns:a16="http://schemas.microsoft.com/office/drawing/2014/main" id="{E9ABCCA7-5872-46D5-A974-C70ADB571109}"/>
              </a:ext>
            </a:extLst>
          </p:cNvPr>
          <p:cNvSpPr txBox="1"/>
          <p:nvPr/>
        </p:nvSpPr>
        <p:spPr>
          <a:xfrm>
            <a:off x="8824172" y="2362541"/>
            <a:ext cx="1753924" cy="369332"/>
          </a:xfrm>
          <a:prstGeom prst="rect">
            <a:avLst/>
          </a:prstGeom>
          <a:noFill/>
        </p:spPr>
        <p:txBody>
          <a:bodyPr wrap="square" rtlCol="0">
            <a:spAutoFit/>
          </a:bodyPr>
          <a:lstStyle/>
          <a:p>
            <a:r>
              <a:rPr lang="fr-CH" dirty="0"/>
              <a:t>Paper slicer </a:t>
            </a:r>
          </a:p>
        </p:txBody>
      </p:sp>
      <p:sp>
        <p:nvSpPr>
          <p:cNvPr id="16" name="Espace réservé du texte 4">
            <a:extLst>
              <a:ext uri="{FF2B5EF4-FFF2-40B4-BE49-F238E27FC236}">
                <a16:creationId xmlns:a16="http://schemas.microsoft.com/office/drawing/2014/main" id="{4808FA0F-207E-44FA-AE72-18138C7764A0}"/>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t>
            </a:r>
            <a:r>
              <a:rPr lang="fr-FR" sz="1600" b="1" dirty="0">
                <a:solidFill>
                  <a:srgbClr val="000000"/>
                </a:solidFill>
                <a:latin typeface="Calibri"/>
              </a:rPr>
              <a:t>Architecture</a:t>
            </a:r>
            <a:r>
              <a:rPr lang="fr-FR" sz="1200" dirty="0">
                <a:solidFill>
                  <a:srgbClr val="000000"/>
                </a:solidFill>
                <a:latin typeface="Calibri"/>
              </a:rPr>
              <a:t>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pic>
        <p:nvPicPr>
          <p:cNvPr id="13" name="Image 15">
            <a:extLst>
              <a:ext uri="{FF2B5EF4-FFF2-40B4-BE49-F238E27FC236}">
                <a16:creationId xmlns:a16="http://schemas.microsoft.com/office/drawing/2014/main" id="{FFA70CF8-1967-4F06-ADE2-706B970B17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806701">
            <a:off x="6724041" y="3779008"/>
            <a:ext cx="2557723" cy="1996016"/>
          </a:xfrm>
          <a:prstGeom prst="rect">
            <a:avLst/>
          </a:prstGeom>
          <a:noFill/>
          <a:ln cap="flat">
            <a:noFill/>
          </a:ln>
        </p:spPr>
      </p:pic>
      <p:sp>
        <p:nvSpPr>
          <p:cNvPr id="4" name="Rectangle 2">
            <a:extLst>
              <a:ext uri="{FF2B5EF4-FFF2-40B4-BE49-F238E27FC236}">
                <a16:creationId xmlns:a16="http://schemas.microsoft.com/office/drawing/2014/main" id="{9C1B52F9-3A92-45C1-BA48-049302FEBF9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chemeClr val="tx1"/>
                </a:solidFill>
                <a:effectLst/>
                <a:latin typeface="Arial Unicode MS" panose="020B0604020202020204" pitchFamily="34" charset="-128"/>
              </a:rPr>
              <a:t>paper slicer</a:t>
            </a:r>
            <a:r>
              <a:rPr kumimoji="0" lang="fr-FR" altLang="fr-FR" sz="400" b="0" i="0" u="none" strike="noStrike" cap="none" normalizeH="0" baseline="0">
                <a:ln>
                  <a:noFill/>
                </a:ln>
                <a:solidFill>
                  <a:schemeClr val="tx1"/>
                </a:solidFill>
                <a:effectLst/>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67C4C18B-D5FA-4089-B045-0250BCAC3DB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chemeClr val="tx1"/>
                </a:solidFill>
                <a:effectLst/>
                <a:latin typeface="Arial Unicode MS" panose="020B0604020202020204" pitchFamily="34" charset="-128"/>
              </a:rPr>
              <a:t>paper slicer</a:t>
            </a:r>
            <a:r>
              <a:rPr kumimoji="0" lang="fr-FR" altLang="fr-FR" sz="400" b="0" i="0" u="none" strike="noStrike" cap="none" normalizeH="0" baseline="0">
                <a:ln>
                  <a:noFill/>
                </a:ln>
                <a:solidFill>
                  <a:schemeClr val="tx1"/>
                </a:solidFill>
                <a:effectLst/>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8" name="Image 7">
            <a:extLst>
              <a:ext uri="{FF2B5EF4-FFF2-40B4-BE49-F238E27FC236}">
                <a16:creationId xmlns:a16="http://schemas.microsoft.com/office/drawing/2014/main" id="{A23C3AE1-0B6D-4FBD-A275-FF5A59C3E4C7}"/>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a:off x="9253024" y="2652703"/>
            <a:ext cx="2378241" cy="2870058"/>
          </a:xfrm>
          <a:prstGeom prst="rect">
            <a:avLst/>
          </a:prstGeom>
        </p:spPr>
      </p:pic>
    </p:spTree>
    <p:extLst>
      <p:ext uri="{BB962C8B-B14F-4D97-AF65-F5344CB8AC3E}">
        <p14:creationId xmlns:p14="http://schemas.microsoft.com/office/powerpoint/2010/main" val="35963909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pic>
        <p:nvPicPr>
          <p:cNvPr id="4" name="Image 6">
            <a:extLst>
              <a:ext uri="{FF2B5EF4-FFF2-40B4-BE49-F238E27FC236}">
                <a16:creationId xmlns:a16="http://schemas.microsoft.com/office/drawing/2014/main" id="{7C4FD97C-A174-4523-8DED-E685F71F05E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985584" y="4050302"/>
            <a:ext cx="3151601" cy="2530355"/>
          </a:xfrm>
          <a:prstGeom prst="rect">
            <a:avLst/>
          </a:prstGeom>
          <a:noFill/>
          <a:ln cap="flat">
            <a:noFill/>
          </a:ln>
        </p:spPr>
      </p:pic>
      <p:pic>
        <p:nvPicPr>
          <p:cNvPr id="5" name="Image 10">
            <a:extLst>
              <a:ext uri="{FF2B5EF4-FFF2-40B4-BE49-F238E27FC236}">
                <a16:creationId xmlns:a16="http://schemas.microsoft.com/office/drawing/2014/main" id="{DFFF8A09-DC8D-4E0E-BFF9-63DA85D6CE2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7025" y="4133719"/>
            <a:ext cx="3237221" cy="2363520"/>
          </a:xfrm>
          <a:prstGeom prst="rect">
            <a:avLst/>
          </a:prstGeom>
          <a:noFill/>
          <a:ln cap="flat">
            <a:noFill/>
          </a:ln>
        </p:spPr>
      </p:pic>
      <p:pic>
        <p:nvPicPr>
          <p:cNvPr id="6" name="Image 14">
            <a:extLst>
              <a:ext uri="{FF2B5EF4-FFF2-40B4-BE49-F238E27FC236}">
                <a16:creationId xmlns:a16="http://schemas.microsoft.com/office/drawing/2014/main" id="{A3FC25E4-605C-44BE-801C-FB5E44D18897}"/>
              </a:ext>
            </a:extLst>
          </p:cNvPr>
          <p:cNvPicPr>
            <a:picLocks noChangeAspect="1"/>
          </p:cNvPicPr>
          <p:nvPr/>
        </p:nvPicPr>
        <p:blipFill>
          <a:blip r:embed="rId5">
            <a:clrChange>
              <a:clrFrom>
                <a:srgbClr val="EDEDD6"/>
              </a:clrFrom>
              <a:clrTo>
                <a:srgbClr val="EDEDD6">
                  <a:alpha val="0"/>
                </a:srgbClr>
              </a:clrTo>
            </a:clrChange>
          </a:blip>
          <a:stretch>
            <a:fillRect/>
          </a:stretch>
        </p:blipFill>
        <p:spPr>
          <a:xfrm>
            <a:off x="3948530" y="2785010"/>
            <a:ext cx="3865864" cy="2464603"/>
          </a:xfrm>
          <a:prstGeom prst="rect">
            <a:avLst/>
          </a:prstGeom>
          <a:noFill/>
          <a:ln cap="flat">
            <a:noFill/>
          </a:ln>
        </p:spPr>
      </p:pic>
      <p:sp>
        <p:nvSpPr>
          <p:cNvPr id="8" name="ZoneTexte 7">
            <a:extLst>
              <a:ext uri="{FF2B5EF4-FFF2-40B4-BE49-F238E27FC236}">
                <a16:creationId xmlns:a16="http://schemas.microsoft.com/office/drawing/2014/main" id="{2157F8CE-9698-4051-8D63-931BCF8EBDE0}"/>
              </a:ext>
            </a:extLst>
          </p:cNvPr>
          <p:cNvSpPr txBox="1"/>
          <p:nvPr/>
        </p:nvSpPr>
        <p:spPr>
          <a:xfrm>
            <a:off x="750276" y="951127"/>
            <a:ext cx="10691447" cy="1477328"/>
          </a:xfrm>
          <a:prstGeom prst="rect">
            <a:avLst/>
          </a:prstGeom>
          <a:noFill/>
        </p:spPr>
        <p:txBody>
          <a:bodyPr wrap="square" rtlCol="0">
            <a:spAutoFit/>
          </a:bodyPr>
          <a:lstStyle/>
          <a:p>
            <a:r>
              <a:rPr lang="en-US" dirty="0"/>
              <a:t>After considering the kinematics and architecture of the mechanism, the first sketches are created. Their purpose is to clearly communicate the chosen ideas and solutions without language barriers. We will review a few simple rules to follow.</a:t>
            </a:r>
            <a:br>
              <a:rPr lang="en-US" dirty="0"/>
            </a:br>
            <a:r>
              <a:rPr lang="en-US" dirty="0"/>
              <a:t>In the example below, we can’t tell whether the parts are cylindrical or prismatic.</a:t>
            </a:r>
            <a:br>
              <a:rPr lang="en-US" dirty="0"/>
            </a:br>
            <a:r>
              <a:rPr lang="en-US" dirty="0"/>
              <a:t>The hatching provides information that there are 4 or 5 parts.</a:t>
            </a:r>
            <a:endParaRPr lang="fr-CH" dirty="0"/>
          </a:p>
        </p:txBody>
      </p:sp>
      <p:sp>
        <p:nvSpPr>
          <p:cNvPr id="9" name="Flèche : droite 8">
            <a:extLst>
              <a:ext uri="{FF2B5EF4-FFF2-40B4-BE49-F238E27FC236}">
                <a16:creationId xmlns:a16="http://schemas.microsoft.com/office/drawing/2014/main" id="{0CD07765-BF2D-4B2C-A846-61CEC8C59BA3}"/>
              </a:ext>
            </a:extLst>
          </p:cNvPr>
          <p:cNvSpPr/>
          <p:nvPr/>
        </p:nvSpPr>
        <p:spPr>
          <a:xfrm rot="1465140">
            <a:off x="8308466" y="4064240"/>
            <a:ext cx="888846" cy="694592"/>
          </a:xfrm>
          <a:prstGeom prst="rightArrow">
            <a:avLst>
              <a:gd name="adj1" fmla="val 5253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a:t>
            </a:r>
            <a:endParaRPr lang="fr-CH" sz="2400" b="1" dirty="0"/>
          </a:p>
        </p:txBody>
      </p:sp>
      <p:sp>
        <p:nvSpPr>
          <p:cNvPr id="10" name="Flèche : droite 9">
            <a:extLst>
              <a:ext uri="{FF2B5EF4-FFF2-40B4-BE49-F238E27FC236}">
                <a16:creationId xmlns:a16="http://schemas.microsoft.com/office/drawing/2014/main" id="{31FD872B-5CAE-4FE0-B3D7-AFAEEA18F1EE}"/>
              </a:ext>
            </a:extLst>
          </p:cNvPr>
          <p:cNvSpPr/>
          <p:nvPr/>
        </p:nvSpPr>
        <p:spPr>
          <a:xfrm rot="20152099" flipH="1">
            <a:off x="2882944" y="4255044"/>
            <a:ext cx="832640" cy="694592"/>
          </a:xfrm>
          <a:prstGeom prst="rightArrow">
            <a:avLst>
              <a:gd name="adj1" fmla="val 5253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a:t>
            </a:r>
            <a:endParaRPr lang="fr-CH" sz="2400" b="1" dirty="0"/>
          </a:p>
        </p:txBody>
      </p:sp>
      <p:sp>
        <p:nvSpPr>
          <p:cNvPr id="13" name="Titre 1">
            <a:extLst>
              <a:ext uri="{FF2B5EF4-FFF2-40B4-BE49-F238E27FC236}">
                <a16:creationId xmlns:a16="http://schemas.microsoft.com/office/drawing/2014/main" id="{C8273A83-42EB-4779-B985-0A224624528D}"/>
              </a:ext>
            </a:extLst>
          </p:cNvPr>
          <p:cNvSpPr txBox="1"/>
          <p:nvPr/>
        </p:nvSpPr>
        <p:spPr>
          <a:xfrm>
            <a:off x="1473610" y="102165"/>
            <a:ext cx="10515600" cy="760287"/>
          </a:xfrm>
          <a:prstGeom prst="rect">
            <a:avLst/>
          </a:prstGeom>
          <a:noFill/>
          <a:ln cap="flat">
            <a:noFill/>
          </a:ln>
        </p:spPr>
        <p:txBody>
          <a:bodyPr vert="horz" wrap="square" lIns="215999"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800" dirty="0">
                <a:solidFill>
                  <a:srgbClr val="A6A6A6"/>
                </a:solidFill>
                <a:latin typeface="Calibri Light"/>
              </a:rPr>
              <a:t>Drawings and </a:t>
            </a:r>
            <a:r>
              <a:rPr lang="fr-FR" sz="4800" dirty="0" err="1">
                <a:solidFill>
                  <a:srgbClr val="A6A6A6"/>
                </a:solidFill>
                <a:latin typeface="Calibri Light"/>
              </a:rPr>
              <a:t>Diagrams</a:t>
            </a:r>
            <a:r>
              <a:rPr lang="fr-FR" sz="4800" dirty="0">
                <a:solidFill>
                  <a:srgbClr val="A6A6A6"/>
                </a:solidFill>
                <a:latin typeface="Calibri Light"/>
              </a:rPr>
              <a:t> </a:t>
            </a:r>
            <a:endParaRPr lang="fr-CH" sz="4800" dirty="0">
              <a:solidFill>
                <a:srgbClr val="A6A6A6"/>
              </a:solidFill>
              <a:latin typeface="Calibri Light"/>
            </a:endParaRPr>
          </a:p>
        </p:txBody>
      </p:sp>
      <p:sp>
        <p:nvSpPr>
          <p:cNvPr id="11" name="Espace réservé du texte 4">
            <a:extLst>
              <a:ext uri="{FF2B5EF4-FFF2-40B4-BE49-F238E27FC236}">
                <a16:creationId xmlns:a16="http://schemas.microsoft.com/office/drawing/2014/main" id="{3F6803FE-32C5-48BF-90B2-FEE72173459B}"/>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a:t>
            </a:r>
            <a:r>
              <a:rPr lang="fr-FR" sz="1600" b="1" dirty="0">
                <a:solidFill>
                  <a:srgbClr val="000000"/>
                </a:solidFill>
                <a:latin typeface="Calibri"/>
              </a:rPr>
              <a:t>Drawings and </a:t>
            </a:r>
            <a:r>
              <a:rPr lang="fr-FR" sz="1600" b="1" dirty="0" err="1">
                <a:solidFill>
                  <a:srgbClr val="000000"/>
                </a:solidFill>
                <a:latin typeface="Calibri"/>
              </a:rPr>
              <a:t>Diagrams</a:t>
            </a:r>
            <a:r>
              <a:rPr lang="fr-FR" sz="1600" b="1"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pic>
        <p:nvPicPr>
          <p:cNvPr id="4" name="Image 6">
            <a:extLst>
              <a:ext uri="{FF2B5EF4-FFF2-40B4-BE49-F238E27FC236}">
                <a16:creationId xmlns:a16="http://schemas.microsoft.com/office/drawing/2014/main" id="{F55C7A8C-1197-445C-BCA3-1834BB1005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12851" y="3888182"/>
            <a:ext cx="3236335" cy="2598386"/>
          </a:xfrm>
          <a:prstGeom prst="rect">
            <a:avLst/>
          </a:prstGeom>
          <a:noFill/>
          <a:ln cap="flat">
            <a:noFill/>
          </a:ln>
        </p:spPr>
      </p:pic>
      <p:pic>
        <p:nvPicPr>
          <p:cNvPr id="5" name="Image 10">
            <a:extLst>
              <a:ext uri="{FF2B5EF4-FFF2-40B4-BE49-F238E27FC236}">
                <a16:creationId xmlns:a16="http://schemas.microsoft.com/office/drawing/2014/main" id="{20571967-9414-45E3-A7CD-1AE76DA3CD0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81588" y="4032726"/>
            <a:ext cx="3078520" cy="2247651"/>
          </a:xfrm>
          <a:prstGeom prst="rect">
            <a:avLst/>
          </a:prstGeom>
          <a:noFill/>
          <a:ln cap="flat">
            <a:noFill/>
          </a:ln>
        </p:spPr>
      </p:pic>
      <p:pic>
        <p:nvPicPr>
          <p:cNvPr id="6" name="Image 2">
            <a:extLst>
              <a:ext uri="{FF2B5EF4-FFF2-40B4-BE49-F238E27FC236}">
                <a16:creationId xmlns:a16="http://schemas.microsoft.com/office/drawing/2014/main" id="{A17B2E2E-72C1-40DF-9713-027E31C0D1FB}"/>
              </a:ext>
            </a:extLst>
          </p:cNvPr>
          <p:cNvPicPr>
            <a:picLocks noChangeAspect="1"/>
          </p:cNvPicPr>
          <p:nvPr/>
        </p:nvPicPr>
        <p:blipFill>
          <a:blip r:embed="rId4">
            <a:clrChange>
              <a:clrFrom>
                <a:srgbClr val="EDEDD6"/>
              </a:clrFrom>
              <a:clrTo>
                <a:srgbClr val="EDEDD6">
                  <a:alpha val="0"/>
                </a:srgbClr>
              </a:clrTo>
            </a:clrChange>
          </a:blip>
          <a:stretch>
            <a:fillRect/>
          </a:stretch>
        </p:blipFill>
        <p:spPr>
          <a:xfrm>
            <a:off x="6773284" y="1570399"/>
            <a:ext cx="3496363" cy="2378070"/>
          </a:xfrm>
          <a:prstGeom prst="rect">
            <a:avLst/>
          </a:prstGeom>
          <a:noFill/>
          <a:ln cap="flat">
            <a:noFill/>
          </a:ln>
        </p:spPr>
      </p:pic>
      <p:pic>
        <p:nvPicPr>
          <p:cNvPr id="7" name="Image 11">
            <a:extLst>
              <a:ext uri="{FF2B5EF4-FFF2-40B4-BE49-F238E27FC236}">
                <a16:creationId xmlns:a16="http://schemas.microsoft.com/office/drawing/2014/main" id="{E366A616-35BB-4708-8E08-C69BD4E6575F}"/>
              </a:ext>
            </a:extLst>
          </p:cNvPr>
          <p:cNvPicPr>
            <a:picLocks noChangeAspect="1"/>
          </p:cNvPicPr>
          <p:nvPr/>
        </p:nvPicPr>
        <p:blipFill>
          <a:blip r:embed="rId5">
            <a:clrChange>
              <a:clrFrom>
                <a:srgbClr val="EDEDD6"/>
              </a:clrFrom>
              <a:clrTo>
                <a:srgbClr val="EDEDD6">
                  <a:alpha val="0"/>
                </a:srgbClr>
              </a:clrTo>
            </a:clrChange>
          </a:blip>
          <a:stretch>
            <a:fillRect/>
          </a:stretch>
        </p:blipFill>
        <p:spPr>
          <a:xfrm>
            <a:off x="1057519" y="1731053"/>
            <a:ext cx="3556257" cy="2092640"/>
          </a:xfrm>
          <a:prstGeom prst="rect">
            <a:avLst/>
          </a:prstGeom>
          <a:noFill/>
          <a:ln cap="flat">
            <a:noFill/>
          </a:ln>
        </p:spPr>
      </p:pic>
      <p:sp>
        <p:nvSpPr>
          <p:cNvPr id="22" name="ZoneTexte 21">
            <a:extLst>
              <a:ext uri="{FF2B5EF4-FFF2-40B4-BE49-F238E27FC236}">
                <a16:creationId xmlns:a16="http://schemas.microsoft.com/office/drawing/2014/main" id="{79DE02B7-C49B-4336-B163-C8456F802D42}"/>
              </a:ext>
            </a:extLst>
          </p:cNvPr>
          <p:cNvSpPr txBox="1"/>
          <p:nvPr/>
        </p:nvSpPr>
        <p:spPr>
          <a:xfrm>
            <a:off x="666689" y="964299"/>
            <a:ext cx="10858621" cy="646331"/>
          </a:xfrm>
          <a:prstGeom prst="rect">
            <a:avLst/>
          </a:prstGeom>
          <a:noFill/>
        </p:spPr>
        <p:txBody>
          <a:bodyPr wrap="square" rtlCol="0">
            <a:spAutoFit/>
          </a:bodyPr>
          <a:lstStyle/>
          <a:p>
            <a:r>
              <a:rPr lang="en-US" dirty="0"/>
              <a:t>With the addition of </a:t>
            </a:r>
            <a:r>
              <a:rPr lang="en-US" b="1" dirty="0"/>
              <a:t>centerlines</a:t>
            </a:r>
            <a:r>
              <a:rPr lang="en-US" dirty="0"/>
              <a:t>, </a:t>
            </a:r>
            <a:r>
              <a:rPr lang="en-US" b="1" dirty="0"/>
              <a:t>hidden edge lines</a:t>
            </a:r>
            <a:r>
              <a:rPr lang="en-US" dirty="0"/>
              <a:t>, and the </a:t>
            </a:r>
            <a:r>
              <a:rPr lang="en-US" b="1" dirty="0"/>
              <a:t>diameter symbol</a:t>
            </a:r>
            <a:r>
              <a:rPr lang="en-US" dirty="0"/>
              <a:t> Ø (Alt157), there is no longer any doubt.</a:t>
            </a:r>
            <a:r>
              <a:rPr lang="fr-FR" dirty="0"/>
              <a:t> </a:t>
            </a:r>
            <a:endParaRPr lang="fr-CH" dirty="0"/>
          </a:p>
        </p:txBody>
      </p:sp>
      <p:sp>
        <p:nvSpPr>
          <p:cNvPr id="17" name="Espace réservé du texte 4">
            <a:extLst>
              <a:ext uri="{FF2B5EF4-FFF2-40B4-BE49-F238E27FC236}">
                <a16:creationId xmlns:a16="http://schemas.microsoft.com/office/drawing/2014/main" id="{66EEA986-62F5-4D72-86A9-0CE9DE004FF6}"/>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a:t>
            </a:r>
            <a:r>
              <a:rPr lang="fr-FR" sz="1600" b="1" dirty="0">
                <a:solidFill>
                  <a:srgbClr val="000000"/>
                </a:solidFill>
                <a:latin typeface="Calibri"/>
              </a:rPr>
              <a:t>Drawings and </a:t>
            </a:r>
            <a:r>
              <a:rPr lang="fr-FR" sz="1600" b="1" dirty="0" err="1">
                <a:solidFill>
                  <a:srgbClr val="000000"/>
                </a:solidFill>
                <a:latin typeface="Calibri"/>
              </a:rPr>
              <a:t>Diagrams</a:t>
            </a:r>
            <a:r>
              <a:rPr lang="fr-FR" sz="1600" b="1"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
        <p:nvSpPr>
          <p:cNvPr id="19" name="Ellipse 12">
            <a:extLst>
              <a:ext uri="{FF2B5EF4-FFF2-40B4-BE49-F238E27FC236}">
                <a16:creationId xmlns:a16="http://schemas.microsoft.com/office/drawing/2014/main" id="{5115F646-B56D-4803-9B76-56589AF1E161}"/>
              </a:ext>
            </a:extLst>
          </p:cNvPr>
          <p:cNvSpPr/>
          <p:nvPr/>
        </p:nvSpPr>
        <p:spPr>
          <a:xfrm>
            <a:off x="1372667" y="2608731"/>
            <a:ext cx="3496363" cy="33728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CH" sz="1800" b="0" i="0" u="none" strike="noStrike" kern="1200" cap="none" spc="0" baseline="0">
              <a:solidFill>
                <a:srgbClr val="FFFFFF"/>
              </a:solidFill>
              <a:uFillTx/>
              <a:latin typeface="Calibri"/>
            </a:endParaRPr>
          </a:p>
        </p:txBody>
      </p:sp>
      <p:sp>
        <p:nvSpPr>
          <p:cNvPr id="23" name="Ellipse 15">
            <a:extLst>
              <a:ext uri="{FF2B5EF4-FFF2-40B4-BE49-F238E27FC236}">
                <a16:creationId xmlns:a16="http://schemas.microsoft.com/office/drawing/2014/main" id="{F1E65E84-5BAA-4C9A-9179-3D0877D36818}"/>
              </a:ext>
            </a:extLst>
          </p:cNvPr>
          <p:cNvSpPr/>
          <p:nvPr/>
        </p:nvSpPr>
        <p:spPr>
          <a:xfrm rot="10799991">
            <a:off x="1014980" y="2790999"/>
            <a:ext cx="266703" cy="20069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CH" sz="1800" b="0" i="0" u="none" strike="noStrike" kern="1200" cap="none" spc="0" baseline="0">
              <a:solidFill>
                <a:srgbClr val="FFFFFF"/>
              </a:solidFill>
              <a:uFillTx/>
              <a:latin typeface="Calibri"/>
            </a:endParaRPr>
          </a:p>
        </p:txBody>
      </p:sp>
      <p:cxnSp>
        <p:nvCxnSpPr>
          <p:cNvPr id="24" name="Connecteur droit 23">
            <a:extLst>
              <a:ext uri="{FF2B5EF4-FFF2-40B4-BE49-F238E27FC236}">
                <a16:creationId xmlns:a16="http://schemas.microsoft.com/office/drawing/2014/main" id="{079EF87C-7AD1-4647-8B18-5DC15604E73D}"/>
              </a:ext>
            </a:extLst>
          </p:cNvPr>
          <p:cNvCxnSpPr>
            <a:cxnSpLocks/>
          </p:cNvCxnSpPr>
          <p:nvPr/>
        </p:nvCxnSpPr>
        <p:spPr>
          <a:xfrm>
            <a:off x="2561232" y="2516591"/>
            <a:ext cx="0" cy="5572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93B95E0-68A9-4F16-BBC8-1D1651A7ED3D}"/>
              </a:ext>
            </a:extLst>
          </p:cNvPr>
          <p:cNvCxnSpPr>
            <a:cxnSpLocks/>
          </p:cNvCxnSpPr>
          <p:nvPr/>
        </p:nvCxnSpPr>
        <p:spPr>
          <a:xfrm>
            <a:off x="3556594" y="2517686"/>
            <a:ext cx="0" cy="5572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Ellipse 13">
            <a:extLst>
              <a:ext uri="{FF2B5EF4-FFF2-40B4-BE49-F238E27FC236}">
                <a16:creationId xmlns:a16="http://schemas.microsoft.com/office/drawing/2014/main" id="{A0D39915-3FC9-47CE-B5BD-FC032E0116B8}"/>
              </a:ext>
            </a:extLst>
          </p:cNvPr>
          <p:cNvSpPr/>
          <p:nvPr/>
        </p:nvSpPr>
        <p:spPr>
          <a:xfrm>
            <a:off x="8617328" y="2055205"/>
            <a:ext cx="227383" cy="13792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CH" sz="1800" b="0" i="0" u="none" strike="noStrike" kern="1200" cap="none" spc="0" baseline="0">
              <a:solidFill>
                <a:srgbClr val="FFFFFF"/>
              </a:solidFill>
              <a:uFillTx/>
              <a:latin typeface="Calibri"/>
            </a:endParaRPr>
          </a:p>
        </p:txBody>
      </p:sp>
      <p:sp>
        <p:nvSpPr>
          <p:cNvPr id="27" name="Ellipse 14">
            <a:extLst>
              <a:ext uri="{FF2B5EF4-FFF2-40B4-BE49-F238E27FC236}">
                <a16:creationId xmlns:a16="http://schemas.microsoft.com/office/drawing/2014/main" id="{F9761774-5DEC-463B-A474-E1214E75A54E}"/>
              </a:ext>
            </a:extLst>
          </p:cNvPr>
          <p:cNvSpPr/>
          <p:nvPr/>
        </p:nvSpPr>
        <p:spPr>
          <a:xfrm rot="16200004">
            <a:off x="8497327" y="1586286"/>
            <a:ext cx="266703" cy="20069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CH" sz="1800" b="0" i="0" u="none" strike="noStrike" kern="1200" cap="none" spc="0" baseline="0">
              <a:solidFill>
                <a:srgbClr val="FFFFFF"/>
              </a:solidFill>
              <a:uFillTx/>
              <a:latin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9903E861-371B-44F8-BCC4-9D7D112BB392}"/>
              </a:ext>
            </a:extLst>
          </p:cNvPr>
          <p:cNvSpPr txBox="1"/>
          <p:nvPr/>
        </p:nvSpPr>
        <p:spPr>
          <a:xfrm>
            <a:off x="690398" y="1867963"/>
            <a:ext cx="5323611" cy="2923877"/>
          </a:xfrm>
          <a:prstGeom prst="rect">
            <a:avLst/>
          </a:prstGeom>
          <a:noFill/>
        </p:spPr>
        <p:txBody>
          <a:bodyPr wrap="square" rtlCol="0">
            <a:spAutoFit/>
          </a:bodyPr>
          <a:lstStyle/>
          <a:p>
            <a:r>
              <a:rPr lang="en-US" dirty="0"/>
              <a:t>The most commonly used lines are:</a:t>
            </a:r>
          </a:p>
          <a:p>
            <a:endParaRPr lang="en-US" dirty="0"/>
          </a:p>
          <a:p>
            <a:pPr>
              <a:spcAft>
                <a:spcPts val="1200"/>
              </a:spcAft>
              <a:buFont typeface="Arial" panose="020B0604020202020204" pitchFamily="34" charset="0"/>
              <a:buChar char="•"/>
            </a:pPr>
            <a:r>
              <a:rPr lang="en-US" b="1" dirty="0"/>
              <a:t>Continuous strong</a:t>
            </a:r>
            <a:r>
              <a:rPr lang="en-US" dirty="0"/>
              <a:t>: </a:t>
            </a:r>
            <a:r>
              <a:rPr lang="en-US" dirty="0">
                <a:solidFill>
                  <a:srgbClr val="FF0000"/>
                </a:solidFill>
              </a:rPr>
              <a:t>for the outline of parts</a:t>
            </a:r>
          </a:p>
          <a:p>
            <a:pPr>
              <a:spcAft>
                <a:spcPts val="1200"/>
              </a:spcAft>
              <a:buFont typeface="Arial" panose="020B0604020202020204" pitchFamily="34" charset="0"/>
              <a:buChar char="•"/>
            </a:pPr>
            <a:r>
              <a:rPr lang="en-US" b="1" dirty="0"/>
              <a:t>Thin mixed line</a:t>
            </a:r>
            <a:r>
              <a:rPr lang="en-US" dirty="0"/>
              <a:t>: </a:t>
            </a:r>
            <a:r>
              <a:rPr lang="en-US" dirty="0">
                <a:solidFill>
                  <a:srgbClr val="00B050"/>
                </a:solidFill>
              </a:rPr>
              <a:t>for centerlines/axis lines</a:t>
            </a:r>
          </a:p>
          <a:p>
            <a:pPr>
              <a:spcAft>
                <a:spcPts val="1200"/>
              </a:spcAft>
              <a:buFont typeface="Arial" panose="020B0604020202020204" pitchFamily="34" charset="0"/>
              <a:buChar char="•"/>
            </a:pPr>
            <a:r>
              <a:rPr lang="en-US" b="1" dirty="0"/>
              <a:t>Continuous Fin</a:t>
            </a:r>
            <a:r>
              <a:rPr lang="en-US" dirty="0"/>
              <a:t>: </a:t>
            </a:r>
            <a:r>
              <a:rPr lang="en-US" dirty="0">
                <a:solidFill>
                  <a:srgbClr val="0070C0"/>
                </a:solidFill>
              </a:rPr>
              <a:t>for dimensions and </a:t>
            </a:r>
            <a:r>
              <a:rPr lang="fr-CH" dirty="0" err="1">
                <a:solidFill>
                  <a:srgbClr val="0070C0"/>
                </a:solidFill>
              </a:rPr>
              <a:t>Hatching</a:t>
            </a:r>
            <a:endParaRPr lang="en-US" dirty="0">
              <a:solidFill>
                <a:srgbClr val="0070C0"/>
              </a:solidFill>
            </a:endParaRPr>
          </a:p>
          <a:p>
            <a:pPr>
              <a:spcAft>
                <a:spcPts val="1200"/>
              </a:spcAft>
              <a:buFont typeface="Arial" panose="020B0604020202020204" pitchFamily="34" charset="0"/>
              <a:buChar char="•"/>
            </a:pPr>
            <a:r>
              <a:rPr lang="en-US" b="1" dirty="0"/>
              <a:t>Thin dashed line</a:t>
            </a:r>
            <a:r>
              <a:rPr lang="en-US" dirty="0"/>
              <a:t>: </a:t>
            </a:r>
            <a:r>
              <a:rPr lang="en-US" dirty="0">
                <a:solidFill>
                  <a:srgbClr val="7030A0"/>
                </a:solidFill>
              </a:rPr>
              <a:t>for hidden edges</a:t>
            </a:r>
          </a:p>
          <a:p>
            <a:endParaRPr lang="fr-FR" b="1" dirty="0"/>
          </a:p>
          <a:p>
            <a:r>
              <a:rPr lang="fr-FR" dirty="0"/>
              <a:t> </a:t>
            </a:r>
            <a:endParaRPr lang="fr-CH" dirty="0"/>
          </a:p>
        </p:txBody>
      </p:sp>
      <p:sp>
        <p:nvSpPr>
          <p:cNvPr id="13" name="Espace réservé du texte 4">
            <a:extLst>
              <a:ext uri="{FF2B5EF4-FFF2-40B4-BE49-F238E27FC236}">
                <a16:creationId xmlns:a16="http://schemas.microsoft.com/office/drawing/2014/main" id="{A3EFABC9-634E-4583-9A1D-29605B012B3C}"/>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a:t>
            </a:r>
            <a:r>
              <a:rPr lang="fr-FR" sz="1600" b="1" dirty="0">
                <a:solidFill>
                  <a:srgbClr val="000000"/>
                </a:solidFill>
                <a:latin typeface="Calibri"/>
              </a:rPr>
              <a:t>Drawings and </a:t>
            </a:r>
            <a:r>
              <a:rPr lang="fr-FR" sz="1600" b="1" dirty="0" err="1">
                <a:solidFill>
                  <a:srgbClr val="000000"/>
                </a:solidFill>
                <a:latin typeface="Calibri"/>
              </a:rPr>
              <a:t>Diagrams</a:t>
            </a:r>
            <a:r>
              <a:rPr lang="fr-FR" sz="1600" b="1"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pic>
        <p:nvPicPr>
          <p:cNvPr id="17" name="Image 16">
            <a:extLst>
              <a:ext uri="{FF2B5EF4-FFF2-40B4-BE49-F238E27FC236}">
                <a16:creationId xmlns:a16="http://schemas.microsoft.com/office/drawing/2014/main" id="{3230701E-445F-4840-990B-36AF1465BBD0}"/>
              </a:ext>
            </a:extLst>
          </p:cNvPr>
          <p:cNvPicPr>
            <a:picLocks noChangeAspect="1"/>
          </p:cNvPicPr>
          <p:nvPr/>
        </p:nvPicPr>
        <p:blipFill>
          <a:blip r:embed="rId2">
            <a:clrChange>
              <a:clrFrom>
                <a:srgbClr val="EDEDD6"/>
              </a:clrFrom>
              <a:clrTo>
                <a:srgbClr val="EDEDD6">
                  <a:alpha val="0"/>
                </a:srgbClr>
              </a:clrTo>
            </a:clrChange>
          </a:blip>
          <a:stretch>
            <a:fillRect/>
          </a:stretch>
        </p:blipFill>
        <p:spPr>
          <a:xfrm>
            <a:off x="6709602" y="240947"/>
            <a:ext cx="3388086" cy="5924037"/>
          </a:xfrm>
          <a:prstGeom prst="rect">
            <a:avLst/>
          </a:prstGeom>
        </p:spPr>
      </p:pic>
      <p:sp>
        <p:nvSpPr>
          <p:cNvPr id="18" name="Ellipse 17">
            <a:extLst>
              <a:ext uri="{FF2B5EF4-FFF2-40B4-BE49-F238E27FC236}">
                <a16:creationId xmlns:a16="http://schemas.microsoft.com/office/drawing/2014/main" id="{ECFDD622-CDC3-4124-BF26-B7FB49997FDE}"/>
              </a:ext>
            </a:extLst>
          </p:cNvPr>
          <p:cNvSpPr/>
          <p:nvPr/>
        </p:nvSpPr>
        <p:spPr>
          <a:xfrm>
            <a:off x="7650759" y="2751589"/>
            <a:ext cx="637564" cy="566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Ellipse 19">
            <a:extLst>
              <a:ext uri="{FF2B5EF4-FFF2-40B4-BE49-F238E27FC236}">
                <a16:creationId xmlns:a16="http://schemas.microsoft.com/office/drawing/2014/main" id="{9B08DD2B-6858-4426-82C7-AB4C1BEC46CE}"/>
              </a:ext>
            </a:extLst>
          </p:cNvPr>
          <p:cNvSpPr/>
          <p:nvPr/>
        </p:nvSpPr>
        <p:spPr>
          <a:xfrm>
            <a:off x="7456382" y="1690355"/>
            <a:ext cx="1812022" cy="36282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2" name="Ellipse 21">
            <a:extLst>
              <a:ext uri="{FF2B5EF4-FFF2-40B4-BE49-F238E27FC236}">
                <a16:creationId xmlns:a16="http://schemas.microsoft.com/office/drawing/2014/main" id="{E7FA34B7-E96A-465F-A6FB-0F0BFC0E9D08}"/>
              </a:ext>
            </a:extLst>
          </p:cNvPr>
          <p:cNvSpPr/>
          <p:nvPr/>
        </p:nvSpPr>
        <p:spPr>
          <a:xfrm>
            <a:off x="7826927" y="4521666"/>
            <a:ext cx="1065403" cy="27017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Ellipse 24">
            <a:extLst>
              <a:ext uri="{FF2B5EF4-FFF2-40B4-BE49-F238E27FC236}">
                <a16:creationId xmlns:a16="http://schemas.microsoft.com/office/drawing/2014/main" id="{4B88AEB8-78DE-4F65-B390-782F207F6088}"/>
              </a:ext>
            </a:extLst>
          </p:cNvPr>
          <p:cNvSpPr/>
          <p:nvPr/>
        </p:nvSpPr>
        <p:spPr>
          <a:xfrm>
            <a:off x="7826926" y="915142"/>
            <a:ext cx="654341" cy="16740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6" name="Ellipse 25">
            <a:extLst>
              <a:ext uri="{FF2B5EF4-FFF2-40B4-BE49-F238E27FC236}">
                <a16:creationId xmlns:a16="http://schemas.microsoft.com/office/drawing/2014/main" id="{05FD91DE-5E27-494E-99E4-8AFB5D063308}"/>
              </a:ext>
            </a:extLst>
          </p:cNvPr>
          <p:cNvSpPr/>
          <p:nvPr/>
        </p:nvSpPr>
        <p:spPr>
          <a:xfrm>
            <a:off x="8329575" y="2556680"/>
            <a:ext cx="654341" cy="16740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7" name="Ellipse 26">
            <a:extLst>
              <a:ext uri="{FF2B5EF4-FFF2-40B4-BE49-F238E27FC236}">
                <a16:creationId xmlns:a16="http://schemas.microsoft.com/office/drawing/2014/main" id="{CC589C0B-21F6-48AF-BA48-67275538776E}"/>
              </a:ext>
            </a:extLst>
          </p:cNvPr>
          <p:cNvSpPr/>
          <p:nvPr/>
        </p:nvSpPr>
        <p:spPr>
          <a:xfrm>
            <a:off x="8154099" y="4244023"/>
            <a:ext cx="532699" cy="16740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7A3415C-60F6-4D90-B037-00BF9E7D938C}"/>
              </a:ext>
            </a:extLst>
          </p:cNvPr>
          <p:cNvSpPr txBox="1"/>
          <p:nvPr/>
        </p:nvSpPr>
        <p:spPr>
          <a:xfrm>
            <a:off x="6865620" y="1125591"/>
            <a:ext cx="4922519" cy="2862322"/>
          </a:xfrm>
          <a:prstGeom prst="rect">
            <a:avLst/>
          </a:prstGeom>
          <a:noFill/>
        </p:spPr>
        <p:txBody>
          <a:bodyPr wrap="square" rtlCol="0">
            <a:spAutoFit/>
          </a:bodyPr>
          <a:lstStyle/>
          <a:p>
            <a:r>
              <a:rPr lang="en-US" dirty="0"/>
              <a:t>A single view usually does not provide all the information about the geometry of the parts. Only simple cylindrical parts require just one view.</a:t>
            </a:r>
            <a:br>
              <a:rPr lang="en-US" dirty="0"/>
            </a:br>
            <a:r>
              <a:rPr lang="en-US" dirty="0"/>
              <a:t>For a correct drawing, you need to:</a:t>
            </a:r>
          </a:p>
          <a:p>
            <a:pPr>
              <a:buFont typeface="Arial" panose="020B0604020202020204" pitchFamily="34" charset="0"/>
              <a:buChar char="•"/>
            </a:pPr>
            <a:r>
              <a:rPr lang="en-US" dirty="0"/>
              <a:t>Define one face of the part to be the front view and place it on the left (or in the center).</a:t>
            </a:r>
          </a:p>
          <a:p>
            <a:pPr>
              <a:buFont typeface="Arial" panose="020B0604020202020204" pitchFamily="34" charset="0"/>
              <a:buChar char="•"/>
            </a:pPr>
            <a:r>
              <a:rPr lang="en-US" dirty="0"/>
              <a:t>Place the </a:t>
            </a:r>
            <a:r>
              <a:rPr lang="en-US" b="1" dirty="0"/>
              <a:t>left view to the right </a:t>
            </a:r>
            <a:r>
              <a:rPr lang="en-US" dirty="0"/>
              <a:t>of the front view.</a:t>
            </a:r>
          </a:p>
          <a:p>
            <a:pPr>
              <a:buFont typeface="Arial" panose="020B0604020202020204" pitchFamily="34" charset="0"/>
              <a:buChar char="•"/>
            </a:pPr>
            <a:r>
              <a:rPr lang="en-US" dirty="0"/>
              <a:t>Place the </a:t>
            </a:r>
            <a:r>
              <a:rPr lang="en-US" b="1" dirty="0"/>
              <a:t>top view below</a:t>
            </a:r>
            <a:r>
              <a:rPr lang="en-US" dirty="0"/>
              <a:t> the front view.</a:t>
            </a:r>
          </a:p>
          <a:p>
            <a:endParaRPr lang="fr-FR" dirty="0"/>
          </a:p>
          <a:p>
            <a:r>
              <a:rPr lang="fr-FR" dirty="0"/>
              <a:t> </a:t>
            </a:r>
            <a:endParaRPr lang="fr-CH" dirty="0"/>
          </a:p>
        </p:txBody>
      </p:sp>
      <p:pic>
        <p:nvPicPr>
          <p:cNvPr id="9" name="Image 8">
            <a:extLst>
              <a:ext uri="{FF2B5EF4-FFF2-40B4-BE49-F238E27FC236}">
                <a16:creationId xmlns:a16="http://schemas.microsoft.com/office/drawing/2014/main" id="{77944E42-DC12-46C6-8DB1-6E31EABAA41E}"/>
              </a:ext>
            </a:extLst>
          </p:cNvPr>
          <p:cNvPicPr>
            <a:picLocks noChangeAspect="1"/>
          </p:cNvPicPr>
          <p:nvPr/>
        </p:nvPicPr>
        <p:blipFill>
          <a:blip r:embed="rId3">
            <a:clrChange>
              <a:clrFrom>
                <a:srgbClr val="EDEDD6"/>
              </a:clrFrom>
              <a:clrTo>
                <a:srgbClr val="EDEDD6">
                  <a:alpha val="0"/>
                </a:srgbClr>
              </a:clrTo>
            </a:clrChange>
          </a:blip>
          <a:stretch>
            <a:fillRect/>
          </a:stretch>
        </p:blipFill>
        <p:spPr>
          <a:xfrm>
            <a:off x="403861" y="948341"/>
            <a:ext cx="6431280" cy="5307429"/>
          </a:xfrm>
          <a:prstGeom prst="rect">
            <a:avLst/>
          </a:prstGeom>
        </p:spPr>
      </p:pic>
      <p:sp>
        <p:nvSpPr>
          <p:cNvPr id="5" name="Espace réservé du texte 4">
            <a:extLst>
              <a:ext uri="{FF2B5EF4-FFF2-40B4-BE49-F238E27FC236}">
                <a16:creationId xmlns:a16="http://schemas.microsoft.com/office/drawing/2014/main" id="{573A45E1-B95B-43A7-B424-C7392C815FB3}"/>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a:t>
            </a:r>
            <a:r>
              <a:rPr lang="fr-FR" sz="1600" b="1" dirty="0">
                <a:solidFill>
                  <a:srgbClr val="000000"/>
                </a:solidFill>
                <a:latin typeface="Calibri"/>
              </a:rPr>
              <a:t>Drawings and </a:t>
            </a:r>
            <a:r>
              <a:rPr lang="fr-FR" sz="1600" b="1" dirty="0" err="1">
                <a:solidFill>
                  <a:srgbClr val="000000"/>
                </a:solidFill>
                <a:latin typeface="Calibri"/>
              </a:rPr>
              <a:t>Diagrams</a:t>
            </a:r>
            <a:r>
              <a:rPr lang="fr-FR" sz="1600" b="1"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7A3415C-60F6-4D90-B037-00BF9E7D938C}"/>
              </a:ext>
            </a:extLst>
          </p:cNvPr>
          <p:cNvSpPr txBox="1"/>
          <p:nvPr/>
        </p:nvSpPr>
        <p:spPr>
          <a:xfrm>
            <a:off x="1911375" y="401780"/>
            <a:ext cx="8022463" cy="923330"/>
          </a:xfrm>
          <a:prstGeom prst="rect">
            <a:avLst/>
          </a:prstGeom>
          <a:noFill/>
        </p:spPr>
        <p:txBody>
          <a:bodyPr wrap="square" rtlCol="0">
            <a:spAutoFit/>
          </a:bodyPr>
          <a:lstStyle/>
          <a:p>
            <a:pPr algn="ctr"/>
            <a:r>
              <a:rPr lang="en-US" dirty="0"/>
              <a:t>/!\ There are other drawing standards that project the views to the left. In the case of complex or asymmetrical parts, this can lead to errors</a:t>
            </a:r>
            <a:r>
              <a:rPr lang="fr-FR" dirty="0"/>
              <a:t> </a:t>
            </a:r>
          </a:p>
          <a:p>
            <a:r>
              <a:rPr lang="fr-FR" dirty="0"/>
              <a:t> </a:t>
            </a:r>
            <a:endParaRPr lang="fr-CH" dirty="0"/>
          </a:p>
        </p:txBody>
      </p:sp>
      <p:grpSp>
        <p:nvGrpSpPr>
          <p:cNvPr id="13" name="Groupe 12">
            <a:extLst>
              <a:ext uri="{FF2B5EF4-FFF2-40B4-BE49-F238E27FC236}">
                <a16:creationId xmlns:a16="http://schemas.microsoft.com/office/drawing/2014/main" id="{D5806F61-3699-42BD-9E6A-AB66378BED9C}"/>
              </a:ext>
            </a:extLst>
          </p:cNvPr>
          <p:cNvGrpSpPr/>
          <p:nvPr/>
        </p:nvGrpSpPr>
        <p:grpSpPr>
          <a:xfrm>
            <a:off x="770901" y="1614855"/>
            <a:ext cx="6542941" cy="3274431"/>
            <a:chOff x="573006" y="1424355"/>
            <a:chExt cx="6542941" cy="3274431"/>
          </a:xfrm>
        </p:grpSpPr>
        <p:pic>
          <p:nvPicPr>
            <p:cNvPr id="4" name="Image 3">
              <a:extLst>
                <a:ext uri="{FF2B5EF4-FFF2-40B4-BE49-F238E27FC236}">
                  <a16:creationId xmlns:a16="http://schemas.microsoft.com/office/drawing/2014/main" id="{8DD88E18-E5CF-4777-8AC4-B2567CB2303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01113" y="1424355"/>
              <a:ext cx="2614834" cy="3274431"/>
            </a:xfrm>
            <a:prstGeom prst="rect">
              <a:avLst/>
            </a:prstGeom>
          </p:spPr>
        </p:pic>
        <p:pic>
          <p:nvPicPr>
            <p:cNvPr id="11" name="Image 10">
              <a:extLst>
                <a:ext uri="{FF2B5EF4-FFF2-40B4-BE49-F238E27FC236}">
                  <a16:creationId xmlns:a16="http://schemas.microsoft.com/office/drawing/2014/main" id="{320E29CC-F90E-46B3-B566-EE80860B4E3B}"/>
                </a:ext>
              </a:extLst>
            </p:cNvPr>
            <p:cNvPicPr>
              <a:picLocks noChangeAspect="1"/>
            </p:cNvPicPr>
            <p:nvPr/>
          </p:nvPicPr>
          <p:blipFill>
            <a:blip r:embed="rId3"/>
            <a:stretch>
              <a:fillRect/>
            </a:stretch>
          </p:blipFill>
          <p:spPr>
            <a:xfrm>
              <a:off x="573006" y="1931900"/>
              <a:ext cx="2612294" cy="2399665"/>
            </a:xfrm>
            <a:prstGeom prst="rect">
              <a:avLst/>
            </a:prstGeom>
          </p:spPr>
        </p:pic>
      </p:grpSp>
      <p:cxnSp>
        <p:nvCxnSpPr>
          <p:cNvPr id="15" name="Connecteur droit avec flèche 14">
            <a:extLst>
              <a:ext uri="{FF2B5EF4-FFF2-40B4-BE49-F238E27FC236}">
                <a16:creationId xmlns:a16="http://schemas.microsoft.com/office/drawing/2014/main" id="{AC6C5247-0484-46B8-986C-45A71BC1C377}"/>
              </a:ext>
            </a:extLst>
          </p:cNvPr>
          <p:cNvCxnSpPr>
            <a:cxnSpLocks/>
          </p:cNvCxnSpPr>
          <p:nvPr/>
        </p:nvCxnSpPr>
        <p:spPr>
          <a:xfrm flipH="1" flipV="1">
            <a:off x="3578720" y="5311184"/>
            <a:ext cx="1523756" cy="1507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039797E1-34CD-44D6-98D6-FD296155C1FC}"/>
              </a:ext>
            </a:extLst>
          </p:cNvPr>
          <p:cNvCxnSpPr>
            <a:cxnSpLocks/>
          </p:cNvCxnSpPr>
          <p:nvPr/>
        </p:nvCxnSpPr>
        <p:spPr>
          <a:xfrm flipH="1" flipV="1">
            <a:off x="1600358" y="3565191"/>
            <a:ext cx="1249324" cy="143234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76BB6BBD-01A3-4D5A-A43E-BDCA0F379A3E}"/>
              </a:ext>
            </a:extLst>
          </p:cNvPr>
          <p:cNvCxnSpPr>
            <a:cxnSpLocks/>
          </p:cNvCxnSpPr>
          <p:nvPr/>
        </p:nvCxnSpPr>
        <p:spPr>
          <a:xfrm flipV="1">
            <a:off x="10087584" y="3826507"/>
            <a:ext cx="80819" cy="5848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Organigramme : Procédé 29">
            <a:extLst>
              <a:ext uri="{FF2B5EF4-FFF2-40B4-BE49-F238E27FC236}">
                <a16:creationId xmlns:a16="http://schemas.microsoft.com/office/drawing/2014/main" id="{5EEBE284-A24F-476D-BCA7-1A03369A2474}"/>
              </a:ext>
            </a:extLst>
          </p:cNvPr>
          <p:cNvSpPr/>
          <p:nvPr/>
        </p:nvSpPr>
        <p:spPr>
          <a:xfrm>
            <a:off x="209550" y="1233172"/>
            <a:ext cx="3844135" cy="448023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H" dirty="0">
              <a:solidFill>
                <a:schemeClr val="tx1"/>
              </a:solidFill>
            </a:endParaRPr>
          </a:p>
        </p:txBody>
      </p:sp>
      <p:sp>
        <p:nvSpPr>
          <p:cNvPr id="33" name="ZoneTexte 32">
            <a:extLst>
              <a:ext uri="{FF2B5EF4-FFF2-40B4-BE49-F238E27FC236}">
                <a16:creationId xmlns:a16="http://schemas.microsoft.com/office/drawing/2014/main" id="{004409EC-AE14-4BFF-9CD4-E736D847387B}"/>
              </a:ext>
            </a:extLst>
          </p:cNvPr>
          <p:cNvSpPr txBox="1"/>
          <p:nvPr/>
        </p:nvSpPr>
        <p:spPr>
          <a:xfrm>
            <a:off x="105967" y="1287081"/>
            <a:ext cx="4051299" cy="646331"/>
          </a:xfrm>
          <a:prstGeom prst="rect">
            <a:avLst/>
          </a:prstGeom>
          <a:noFill/>
        </p:spPr>
        <p:txBody>
          <a:bodyPr wrap="square" rtlCol="0">
            <a:spAutoFit/>
          </a:bodyPr>
          <a:lstStyle/>
          <a:p>
            <a:pPr algn="ctr"/>
            <a:r>
              <a:rPr lang="en-US" b="1" dirty="0"/>
              <a:t>Right projection of the left view</a:t>
            </a:r>
            <a:br>
              <a:rPr lang="en-US" dirty="0"/>
            </a:br>
            <a:r>
              <a:rPr lang="en-US" dirty="0"/>
              <a:t>(conventional method in Europe)</a:t>
            </a:r>
            <a:endParaRPr lang="fr-CH" dirty="0"/>
          </a:p>
        </p:txBody>
      </p:sp>
      <p:sp>
        <p:nvSpPr>
          <p:cNvPr id="35" name="ZoneTexte 34">
            <a:extLst>
              <a:ext uri="{FF2B5EF4-FFF2-40B4-BE49-F238E27FC236}">
                <a16:creationId xmlns:a16="http://schemas.microsoft.com/office/drawing/2014/main" id="{C7ADEB62-F9DB-46B9-9547-D3C21A31A02F}"/>
              </a:ext>
            </a:extLst>
          </p:cNvPr>
          <p:cNvSpPr txBox="1"/>
          <p:nvPr/>
        </p:nvSpPr>
        <p:spPr>
          <a:xfrm>
            <a:off x="7997877" y="1241730"/>
            <a:ext cx="4179411" cy="646331"/>
          </a:xfrm>
          <a:prstGeom prst="rect">
            <a:avLst/>
          </a:prstGeom>
          <a:noFill/>
        </p:spPr>
        <p:txBody>
          <a:bodyPr wrap="square" rtlCol="0">
            <a:spAutoFit/>
          </a:bodyPr>
          <a:lstStyle/>
          <a:p>
            <a:pPr algn="ctr"/>
            <a:r>
              <a:rPr lang="en-US" b="1" dirty="0"/>
              <a:t>Left projection of the left view</a:t>
            </a:r>
            <a:br>
              <a:rPr lang="en-US" dirty="0"/>
            </a:br>
            <a:r>
              <a:rPr lang="en-US" dirty="0"/>
              <a:t>(conventional method in the USA)</a:t>
            </a:r>
            <a:endParaRPr lang="fr-CH" dirty="0"/>
          </a:p>
        </p:txBody>
      </p:sp>
      <p:sp>
        <p:nvSpPr>
          <p:cNvPr id="36" name="Organigramme : Procédé 35">
            <a:extLst>
              <a:ext uri="{FF2B5EF4-FFF2-40B4-BE49-F238E27FC236}">
                <a16:creationId xmlns:a16="http://schemas.microsoft.com/office/drawing/2014/main" id="{41D0A96D-104A-47DD-86B0-E1D5BA39DBF5}"/>
              </a:ext>
            </a:extLst>
          </p:cNvPr>
          <p:cNvSpPr/>
          <p:nvPr/>
        </p:nvSpPr>
        <p:spPr>
          <a:xfrm>
            <a:off x="8105435" y="1233172"/>
            <a:ext cx="3844135" cy="448023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H" dirty="0">
              <a:solidFill>
                <a:schemeClr val="tx1"/>
              </a:solidFill>
            </a:endParaRPr>
          </a:p>
        </p:txBody>
      </p:sp>
      <p:sp>
        <p:nvSpPr>
          <p:cNvPr id="27" name="ZoneTexte 26">
            <a:extLst>
              <a:ext uri="{FF2B5EF4-FFF2-40B4-BE49-F238E27FC236}">
                <a16:creationId xmlns:a16="http://schemas.microsoft.com/office/drawing/2014/main" id="{6D6877E5-27DF-4925-8B73-B8E8EB6DD69F}"/>
              </a:ext>
            </a:extLst>
          </p:cNvPr>
          <p:cNvSpPr txBox="1"/>
          <p:nvPr/>
        </p:nvSpPr>
        <p:spPr>
          <a:xfrm>
            <a:off x="11044841" y="6100400"/>
            <a:ext cx="1216404" cy="261610"/>
          </a:xfrm>
          <a:prstGeom prst="rect">
            <a:avLst/>
          </a:prstGeom>
          <a:noFill/>
        </p:spPr>
        <p:txBody>
          <a:bodyPr wrap="square" rtlCol="0">
            <a:spAutoFit/>
          </a:bodyPr>
          <a:lstStyle/>
          <a:p>
            <a:r>
              <a:rPr lang="fr-FR" sz="1100" i="1" dirty="0"/>
              <a:t>WSM 2014</a:t>
            </a:r>
            <a:endParaRPr lang="fr-CH" sz="1100" i="1" dirty="0"/>
          </a:p>
        </p:txBody>
      </p:sp>
      <p:sp>
        <p:nvSpPr>
          <p:cNvPr id="28" name="Espace réservé du texte 4">
            <a:extLst>
              <a:ext uri="{FF2B5EF4-FFF2-40B4-BE49-F238E27FC236}">
                <a16:creationId xmlns:a16="http://schemas.microsoft.com/office/drawing/2014/main" id="{0B71E0B9-2B52-4B6C-8A6E-D885DBB2E77A}"/>
              </a:ext>
            </a:extLst>
          </p:cNvPr>
          <p:cNvSpPr txBox="1"/>
          <p:nvPr/>
        </p:nvSpPr>
        <p:spPr>
          <a:xfrm>
            <a:off x="1773940" y="6505143"/>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a:t>
            </a:r>
            <a:r>
              <a:rPr lang="fr-FR" sz="1600" b="1" dirty="0">
                <a:solidFill>
                  <a:srgbClr val="000000"/>
                </a:solidFill>
                <a:latin typeface="Calibri"/>
              </a:rPr>
              <a:t>Drawings and </a:t>
            </a:r>
            <a:r>
              <a:rPr lang="fr-FR" sz="1600" b="1" dirty="0" err="1">
                <a:solidFill>
                  <a:srgbClr val="000000"/>
                </a:solidFill>
                <a:latin typeface="Calibri"/>
              </a:rPr>
              <a:t>Diagrams</a:t>
            </a:r>
            <a:r>
              <a:rPr lang="fr-FR" sz="1600" b="1"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
        <p:nvSpPr>
          <p:cNvPr id="24" name="Ellipse 23">
            <a:extLst>
              <a:ext uri="{FF2B5EF4-FFF2-40B4-BE49-F238E27FC236}">
                <a16:creationId xmlns:a16="http://schemas.microsoft.com/office/drawing/2014/main" id="{2A9CF7A8-EFE3-4A14-9E9D-DDBDC6CFBC08}"/>
              </a:ext>
            </a:extLst>
          </p:cNvPr>
          <p:cNvSpPr/>
          <p:nvPr/>
        </p:nvSpPr>
        <p:spPr>
          <a:xfrm>
            <a:off x="5102476" y="5071279"/>
            <a:ext cx="697523" cy="50995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Ellipse 28">
            <a:extLst>
              <a:ext uri="{FF2B5EF4-FFF2-40B4-BE49-F238E27FC236}">
                <a16:creationId xmlns:a16="http://schemas.microsoft.com/office/drawing/2014/main" id="{026CA1CF-9D44-4F61-BED6-AED624ED4DDA}"/>
              </a:ext>
            </a:extLst>
          </p:cNvPr>
          <p:cNvSpPr/>
          <p:nvPr/>
        </p:nvSpPr>
        <p:spPr>
          <a:xfrm>
            <a:off x="2120643" y="4997539"/>
            <a:ext cx="1458077" cy="6272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1" name="Image 12">
            <a:extLst>
              <a:ext uri="{FF2B5EF4-FFF2-40B4-BE49-F238E27FC236}">
                <a16:creationId xmlns:a16="http://schemas.microsoft.com/office/drawing/2014/main" id="{EE1FB5DB-F2A6-49B7-98FA-181DCDC63BC9}"/>
              </a:ext>
            </a:extLst>
          </p:cNvPr>
          <p:cNvPicPr>
            <a:picLocks noChangeAspect="1"/>
          </p:cNvPicPr>
          <p:nvPr/>
        </p:nvPicPr>
        <p:blipFill>
          <a:blip r:embed="rId4">
            <a:clrChange>
              <a:clrFrom>
                <a:srgbClr val="EDEDD6"/>
              </a:clrFrom>
              <a:clrTo>
                <a:srgbClr val="EDEDD6">
                  <a:alpha val="0"/>
                </a:srgbClr>
              </a:clrTo>
            </a:clrChange>
          </a:blip>
          <a:stretch>
            <a:fillRect/>
          </a:stretch>
        </p:blipFill>
        <p:spPr>
          <a:xfrm>
            <a:off x="4155873" y="5243145"/>
            <a:ext cx="3845981" cy="1252532"/>
          </a:xfrm>
          <a:prstGeom prst="rect">
            <a:avLst/>
          </a:prstGeom>
          <a:noFill/>
          <a:ln cap="flat">
            <a:noFill/>
          </a:ln>
        </p:spPr>
      </p:pic>
      <p:sp>
        <p:nvSpPr>
          <p:cNvPr id="32" name="Ellipse 31">
            <a:extLst>
              <a:ext uri="{FF2B5EF4-FFF2-40B4-BE49-F238E27FC236}">
                <a16:creationId xmlns:a16="http://schemas.microsoft.com/office/drawing/2014/main" id="{88B1283A-2F1F-4559-ACFB-0FA7A04EFCB0}"/>
              </a:ext>
            </a:extLst>
          </p:cNvPr>
          <p:cNvSpPr/>
          <p:nvPr/>
        </p:nvSpPr>
        <p:spPr>
          <a:xfrm>
            <a:off x="9358545" y="4411336"/>
            <a:ext cx="1458077" cy="6272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4" name="Image 12">
            <a:extLst>
              <a:ext uri="{FF2B5EF4-FFF2-40B4-BE49-F238E27FC236}">
                <a16:creationId xmlns:a16="http://schemas.microsoft.com/office/drawing/2014/main" id="{BA96349B-2A8D-4F26-AC31-258A71D8BA47}"/>
              </a:ext>
            </a:extLst>
          </p:cNvPr>
          <p:cNvPicPr>
            <a:picLocks noChangeAspect="1"/>
          </p:cNvPicPr>
          <p:nvPr/>
        </p:nvPicPr>
        <p:blipFill rotWithShape="1">
          <a:blip r:embed="rId4">
            <a:clrChange>
              <a:clrFrom>
                <a:srgbClr val="EDEDD6"/>
              </a:clrFrom>
              <a:clrTo>
                <a:srgbClr val="EDEDD6">
                  <a:alpha val="0"/>
                </a:srgbClr>
              </a:clrTo>
            </a:clrChange>
          </a:blip>
          <a:srcRect l="28682" t="1883" r="60388" b="84682"/>
          <a:stretch/>
        </p:blipFill>
        <p:spPr>
          <a:xfrm flipH="1">
            <a:off x="9425939" y="4434639"/>
            <a:ext cx="1323291" cy="554831"/>
          </a:xfrm>
          <a:prstGeom prst="rect">
            <a:avLst/>
          </a:prstGeom>
          <a:noFill/>
          <a:ln cap="flat">
            <a:noFill/>
          </a:ln>
        </p:spPr>
      </p:pic>
      <p:pic>
        <p:nvPicPr>
          <p:cNvPr id="37" name="Image 12">
            <a:extLst>
              <a:ext uri="{FF2B5EF4-FFF2-40B4-BE49-F238E27FC236}">
                <a16:creationId xmlns:a16="http://schemas.microsoft.com/office/drawing/2014/main" id="{170B88B9-3A4C-4191-BE30-6FB5A3C1BFBF}"/>
              </a:ext>
            </a:extLst>
          </p:cNvPr>
          <p:cNvPicPr>
            <a:picLocks noChangeAspect="1"/>
          </p:cNvPicPr>
          <p:nvPr/>
        </p:nvPicPr>
        <p:blipFill rotWithShape="1">
          <a:blip r:embed="rId4">
            <a:clrChange>
              <a:clrFrom>
                <a:srgbClr val="EDEDD6"/>
              </a:clrFrom>
              <a:clrTo>
                <a:srgbClr val="EDEDD6">
                  <a:alpha val="0"/>
                </a:srgbClr>
              </a:clrTo>
            </a:clrChange>
          </a:blip>
          <a:srcRect l="28682" t="1883" r="60388" b="84682"/>
          <a:stretch/>
        </p:blipFill>
        <p:spPr>
          <a:xfrm>
            <a:off x="2120643" y="5016088"/>
            <a:ext cx="1385887" cy="554831"/>
          </a:xfrm>
          <a:prstGeom prst="rect">
            <a:avLst/>
          </a:prstGeom>
          <a:noFill/>
          <a:ln cap="flat">
            <a:noFill/>
          </a:ln>
        </p:spPr>
      </p:pic>
      <p:pic>
        <p:nvPicPr>
          <p:cNvPr id="38" name="Image 37">
            <a:extLst>
              <a:ext uri="{FF2B5EF4-FFF2-40B4-BE49-F238E27FC236}">
                <a16:creationId xmlns:a16="http://schemas.microsoft.com/office/drawing/2014/main" id="{70E425D2-5D0D-4D5D-8680-0424240EB5B8}"/>
              </a:ext>
            </a:extLst>
          </p:cNvPr>
          <p:cNvPicPr>
            <a:picLocks noChangeAspect="1"/>
          </p:cNvPicPr>
          <p:nvPr/>
        </p:nvPicPr>
        <p:blipFill rotWithShape="1">
          <a:blip r:embed="rId3"/>
          <a:srcRect l="22364" t="32487" r="51140" b="26232"/>
          <a:stretch/>
        </p:blipFill>
        <p:spPr>
          <a:xfrm>
            <a:off x="9926095" y="2762251"/>
            <a:ext cx="692150" cy="990600"/>
          </a:xfrm>
          <a:prstGeom prst="rect">
            <a:avLst/>
          </a:prstGeom>
        </p:spPr>
      </p:pic>
      <p:pic>
        <p:nvPicPr>
          <p:cNvPr id="39" name="Image 38">
            <a:extLst>
              <a:ext uri="{FF2B5EF4-FFF2-40B4-BE49-F238E27FC236}">
                <a16:creationId xmlns:a16="http://schemas.microsoft.com/office/drawing/2014/main" id="{A02F50EE-1075-4481-8711-166935B1B3B1}"/>
              </a:ext>
            </a:extLst>
          </p:cNvPr>
          <p:cNvPicPr>
            <a:picLocks noChangeAspect="1"/>
          </p:cNvPicPr>
          <p:nvPr/>
        </p:nvPicPr>
        <p:blipFill rotWithShape="1">
          <a:blip r:embed="rId3"/>
          <a:srcRect l="49344" t="29308" r="27808" b="23273"/>
          <a:stretch/>
        </p:blipFill>
        <p:spPr>
          <a:xfrm>
            <a:off x="9249597" y="2688595"/>
            <a:ext cx="596853" cy="1137912"/>
          </a:xfrm>
          <a:prstGeom prst="rect">
            <a:avLst/>
          </a:prstGeom>
        </p:spPr>
      </p:pic>
      <p:pic>
        <p:nvPicPr>
          <p:cNvPr id="40" name="Image 39">
            <a:extLst>
              <a:ext uri="{FF2B5EF4-FFF2-40B4-BE49-F238E27FC236}">
                <a16:creationId xmlns:a16="http://schemas.microsoft.com/office/drawing/2014/main" id="{03D1B714-BE87-44B1-A9C6-CF3F50643417}"/>
              </a:ext>
            </a:extLst>
          </p:cNvPr>
          <p:cNvPicPr>
            <a:picLocks noChangeAspect="1"/>
          </p:cNvPicPr>
          <p:nvPr/>
        </p:nvPicPr>
        <p:blipFill rotWithShape="1">
          <a:blip r:embed="rId3"/>
          <a:srcRect l="22005" t="73753" r="51631" b="925"/>
          <a:stretch/>
        </p:blipFill>
        <p:spPr>
          <a:xfrm>
            <a:off x="9926095" y="2081558"/>
            <a:ext cx="688705" cy="607634"/>
          </a:xfrm>
          <a:prstGeom prst="rect">
            <a:avLst/>
          </a:prstGeom>
        </p:spPr>
      </p:pic>
    </p:spTree>
    <p:extLst>
      <p:ext uri="{BB962C8B-B14F-4D97-AF65-F5344CB8AC3E}">
        <p14:creationId xmlns:p14="http://schemas.microsoft.com/office/powerpoint/2010/main" val="10942957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4"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05B29-7CF6-466C-AF80-691026E8A52F}"/>
              </a:ext>
            </a:extLst>
          </p:cNvPr>
          <p:cNvSpPr txBox="1">
            <a:spLocks noGrp="1"/>
          </p:cNvSpPr>
          <p:nvPr>
            <p:ph type="title"/>
          </p:nvPr>
        </p:nvSpPr>
        <p:spPr>
          <a:xfrm>
            <a:off x="1473610" y="102165"/>
            <a:ext cx="10515600" cy="760287"/>
          </a:xfrm>
          <a:noFill/>
        </p:spPr>
        <p:txBody>
          <a:bodyPr anchorCtr="1"/>
          <a:lstStyle/>
          <a:p>
            <a:pPr lvl="0" algn="ctr"/>
            <a:r>
              <a:rPr lang="fr-FR" dirty="0">
                <a:solidFill>
                  <a:srgbClr val="A6A6A6"/>
                </a:solidFill>
              </a:rPr>
              <a:t>Table of contents</a:t>
            </a:r>
            <a:endParaRPr lang="fr-CH" dirty="0">
              <a:solidFill>
                <a:srgbClr val="A6A6A6"/>
              </a:solidFill>
            </a:endParaRPr>
          </a:p>
        </p:txBody>
      </p:sp>
      <p:sp>
        <p:nvSpPr>
          <p:cNvPr id="3" name="Espace réservé du contenu 2">
            <a:extLst>
              <a:ext uri="{FF2B5EF4-FFF2-40B4-BE49-F238E27FC236}">
                <a16:creationId xmlns:a16="http://schemas.microsoft.com/office/drawing/2014/main" id="{C8D70374-A360-4A3A-8281-220F5C9C7CE9}"/>
              </a:ext>
            </a:extLst>
          </p:cNvPr>
          <p:cNvSpPr txBox="1"/>
          <p:nvPr/>
        </p:nvSpPr>
        <p:spPr>
          <a:xfrm>
            <a:off x="838203" y="1825627"/>
            <a:ext cx="10515600" cy="4351336"/>
          </a:xfrm>
          <a:prstGeom prst="rect">
            <a:avLst/>
          </a:prstGeom>
          <a:noFill/>
          <a:ln cap="flat">
            <a:noFill/>
          </a:ln>
        </p:spPr>
        <p:txBody>
          <a:bodyPr vert="horz" wrap="square" lIns="91440" tIns="45720" rIns="91440" bIns="45720" anchor="t" anchorCtr="0" compatLnSpc="1">
            <a:noAutofit/>
          </a:bodyPr>
          <a:lstStyle/>
          <a:p>
            <a:pPr marL="514350" marR="0" lvl="0" indent="-514350" algn="l" defTabSz="914400" rtl="0" fontAlgn="auto" hangingPunct="1">
              <a:lnSpc>
                <a:spcPct val="9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CH" sz="2800" dirty="0"/>
              <a:t>Introduction</a:t>
            </a:r>
          </a:p>
          <a:p>
            <a:pPr marL="514350" marR="0" lvl="0" indent="-514350" algn="l" defTabSz="914400" rtl="0" fontAlgn="auto" hangingPunct="1">
              <a:lnSpc>
                <a:spcPct val="9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CH" sz="2800" dirty="0"/>
              <a:t>Need </a:t>
            </a:r>
            <a:r>
              <a:rPr lang="fr-CH" sz="2800" dirty="0" err="1"/>
              <a:t>Definition</a:t>
            </a:r>
            <a:endParaRPr lang="fr-FR" sz="2800" b="0" i="0" u="none" strike="noStrike" kern="1200" cap="none" spc="0" baseline="0" dirty="0">
              <a:solidFill>
                <a:srgbClr val="000000"/>
              </a:solidFill>
              <a:uFillTx/>
              <a:latin typeface="Calibri"/>
            </a:endParaRPr>
          </a:p>
          <a:p>
            <a:pPr marL="514350" marR="0" lvl="0" indent="-514350" algn="l" defTabSz="914400" rtl="0" fontAlgn="auto" hangingPunct="1">
              <a:lnSpc>
                <a:spcPct val="9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CH" sz="2800" dirty="0" err="1"/>
              <a:t>Functional</a:t>
            </a:r>
            <a:r>
              <a:rPr lang="fr-CH" sz="2800" dirty="0"/>
              <a:t> </a:t>
            </a:r>
            <a:r>
              <a:rPr lang="fr-CH" sz="2800" dirty="0" err="1"/>
              <a:t>Study</a:t>
            </a:r>
            <a:endParaRPr lang="fr-FR" sz="2800" b="0" i="0" u="none" strike="noStrike" kern="1200" cap="none" spc="0" baseline="0" dirty="0">
              <a:solidFill>
                <a:srgbClr val="000000"/>
              </a:solidFill>
              <a:uFillTx/>
              <a:latin typeface="Calibri"/>
            </a:endParaRPr>
          </a:p>
          <a:p>
            <a:pPr marL="514350" marR="0" lvl="0" indent="-514350" algn="l" defTabSz="914400" rtl="0" fontAlgn="auto" hangingPunct="1">
              <a:lnSpc>
                <a:spcPct val="9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CH" sz="2800" dirty="0" err="1"/>
              <a:t>Kinematics</a:t>
            </a:r>
            <a:endParaRPr lang="fr-FR" sz="2800" b="0" i="0" u="none" strike="noStrike" kern="1200" cap="none" spc="0" baseline="0" dirty="0">
              <a:solidFill>
                <a:srgbClr val="000000"/>
              </a:solidFill>
              <a:uFillTx/>
              <a:latin typeface="Calibri"/>
            </a:endParaRPr>
          </a:p>
          <a:p>
            <a:pPr marL="514350" marR="0" lvl="0" indent="-514350" algn="l" defTabSz="914400" rtl="0" fontAlgn="auto" hangingPunct="1">
              <a:lnSpc>
                <a:spcPct val="9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Architecture </a:t>
            </a:r>
          </a:p>
          <a:p>
            <a:pPr marL="514350" indent="-514350">
              <a:lnSpc>
                <a:spcPct val="90000"/>
              </a:lnSpc>
              <a:spcBef>
                <a:spcPts val="1000"/>
              </a:spcBef>
              <a:buSzPct val="100000"/>
              <a:buFont typeface="Calibri Light"/>
              <a:buAutoNum type="arabicPeriod"/>
              <a:defRPr sz="1800" b="0" i="0" u="none" strike="noStrike" kern="0" cap="none" spc="0" baseline="0">
                <a:solidFill>
                  <a:srgbClr val="000000"/>
                </a:solidFill>
                <a:uFillTx/>
              </a:defRPr>
            </a:pPr>
            <a:r>
              <a:rPr lang="fr-CH" sz="2800" dirty="0"/>
              <a:t>Drawings and </a:t>
            </a:r>
            <a:r>
              <a:rPr lang="fr-CH" sz="2800" dirty="0" err="1"/>
              <a:t>Diagrams</a:t>
            </a:r>
            <a:endParaRPr lang="fr-CH" sz="2800" dirty="0"/>
          </a:p>
          <a:p>
            <a:pPr marL="514350" indent="-514350">
              <a:lnSpc>
                <a:spcPct val="90000"/>
              </a:lnSpc>
              <a:spcBef>
                <a:spcPts val="1000"/>
              </a:spcBef>
              <a:buSzPct val="100000"/>
              <a:buFont typeface="Calibri Light"/>
              <a:buAutoNum type="arabicPeriod"/>
              <a:defRPr sz="1800" b="0" i="0" u="none" strike="noStrike" kern="0" cap="none" spc="0" baseline="0">
                <a:solidFill>
                  <a:srgbClr val="000000"/>
                </a:solidFill>
                <a:uFillTx/>
              </a:defRPr>
            </a:pPr>
            <a:r>
              <a:rPr lang="fr-CH" sz="2800" dirty="0" err="1"/>
              <a:t>Technological</a:t>
            </a:r>
            <a:endParaRPr lang="fr-CH" sz="2800" dirty="0"/>
          </a:p>
          <a:p>
            <a:pPr marL="514350" indent="-514350">
              <a:lnSpc>
                <a:spcPct val="90000"/>
              </a:lnSpc>
              <a:spcBef>
                <a:spcPts val="1000"/>
              </a:spcBef>
              <a:buSzPct val="100000"/>
              <a:buFont typeface="Calibri Light"/>
              <a:buAutoNum type="arabicPeriod"/>
              <a:defRPr sz="1800" b="0" i="0" u="none" strike="noStrike" kern="0" cap="none" spc="0" baseline="0">
                <a:solidFill>
                  <a:srgbClr val="000000"/>
                </a:solidFill>
                <a:uFillTx/>
              </a:defRPr>
            </a:pPr>
            <a:r>
              <a:rPr lang="fr-CH" sz="2800" dirty="0" err="1"/>
              <a:t>Assembly</a:t>
            </a:r>
            <a:r>
              <a:rPr lang="fr-CH" sz="2800" dirty="0"/>
              <a:t> </a:t>
            </a:r>
            <a:r>
              <a:rPr lang="fr-CH" sz="2800" dirty="0" err="1"/>
              <a:t>tolerance</a:t>
            </a:r>
            <a:endParaRPr lang="fr-FR" sz="2800" b="0" i="0" u="none" strike="noStrike" kern="1200" cap="none" spc="0" baseline="0" dirty="0">
              <a:solidFill>
                <a:srgbClr val="000000"/>
              </a:solidFill>
              <a:uFillTx/>
              <a:latin typeface="Calibri"/>
            </a:endParaRPr>
          </a:p>
          <a:p>
            <a:pPr marL="514350" marR="0" lvl="0" indent="-514350" algn="l" defTabSz="914400" rtl="0" fontAlgn="auto" hangingPunct="1">
              <a:lnSpc>
                <a:spcPct val="9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endParaRPr lang="fr-FR" sz="2800" b="0" i="0" u="none" strike="noStrike" kern="1200" cap="none" spc="0" baseline="0" dirty="0">
              <a:solidFill>
                <a:srgbClr val="000000"/>
              </a:solidFill>
              <a:uFillTx/>
              <a:latin typeface="Calibri"/>
            </a:endParaRPr>
          </a:p>
          <a:p>
            <a:pPr marL="514350" marR="0" lvl="0" indent="-514350" algn="l" defTabSz="914400" rtl="0" fontAlgn="auto" hangingPunct="1">
              <a:lnSpc>
                <a:spcPct val="90000"/>
              </a:lnSpc>
              <a:spcBef>
                <a:spcPts val="1000"/>
              </a:spcBef>
              <a:spcAft>
                <a:spcPts val="0"/>
              </a:spcAft>
              <a:buSzPct val="100000"/>
              <a:buFont typeface="Calibri Light"/>
              <a:buAutoNum type="arabicPeriod"/>
              <a:tabLst/>
              <a:defRPr sz="1800" b="0" i="0" u="none" strike="noStrike" kern="0" cap="none" spc="0" baseline="0">
                <a:solidFill>
                  <a:srgbClr val="000000"/>
                </a:solidFill>
                <a:uFillTx/>
              </a:defRPr>
            </a:pPr>
            <a:endParaRPr lang="fr-CH" sz="2800" b="0" i="0" u="none" strike="noStrike" kern="1200" cap="none" spc="0" baseline="0" dirty="0">
              <a:solidFill>
                <a:srgbClr val="000000"/>
              </a:solidFill>
              <a:uFillTx/>
              <a:latin typeface="Calibri"/>
            </a:endParaRPr>
          </a:p>
        </p:txBody>
      </p:sp>
      <p:sp>
        <p:nvSpPr>
          <p:cNvPr id="4" name="Espace réservé du texte 4">
            <a:extLst>
              <a:ext uri="{FF2B5EF4-FFF2-40B4-BE49-F238E27FC236}">
                <a16:creationId xmlns:a16="http://schemas.microsoft.com/office/drawing/2014/main" id="{5BFD23F3-3E34-4494-A6A9-53314F6F99F3}"/>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600" b="1"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Functional</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Study</a:t>
            </a:r>
            <a:r>
              <a:rPr lang="fr-FR" sz="1200" b="0" i="0" u="none" strike="noStrike" kern="1200" cap="none" spc="0" baseline="0" dirty="0">
                <a:solidFill>
                  <a:srgbClr val="000000"/>
                </a:solidFill>
                <a:uFillTx/>
                <a:latin typeface="Calibri"/>
              </a:rPr>
              <a:t> –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2">
            <a:extLst>
              <a:ext uri="{FF2B5EF4-FFF2-40B4-BE49-F238E27FC236}">
                <a16:creationId xmlns:a16="http://schemas.microsoft.com/office/drawing/2014/main" id="{004409EC-AE14-4BFF-9CD4-E736D847387B}"/>
              </a:ext>
            </a:extLst>
          </p:cNvPr>
          <p:cNvSpPr txBox="1"/>
          <p:nvPr/>
        </p:nvSpPr>
        <p:spPr>
          <a:xfrm>
            <a:off x="712213" y="1344244"/>
            <a:ext cx="4051299" cy="2862322"/>
          </a:xfrm>
          <a:prstGeom prst="rect">
            <a:avLst/>
          </a:prstGeom>
          <a:noFill/>
        </p:spPr>
        <p:txBody>
          <a:bodyPr wrap="square" rtlCol="0">
            <a:spAutoFit/>
          </a:bodyPr>
          <a:lstStyle/>
          <a:p>
            <a:r>
              <a:rPr lang="en-US" dirty="0"/>
              <a:t>Another method, which is less rigid and works well for study sketches, is to first draw the initial view and then place an arrow to define the viewpoint for the other views.</a:t>
            </a:r>
            <a:br>
              <a:rPr lang="en-US" dirty="0"/>
            </a:br>
            <a:r>
              <a:rPr lang="en-US" dirty="0"/>
              <a:t>This method allows you to place the views wherever you want, even if there is a lack of space on other sheets. Be careful to clearly number the sheets.</a:t>
            </a:r>
            <a:r>
              <a:rPr lang="fr-FR" dirty="0"/>
              <a:t>  </a:t>
            </a:r>
            <a:r>
              <a:rPr lang="fr-FR" dirty="0">
                <a:solidFill>
                  <a:schemeClr val="tx1"/>
                </a:solidFill>
              </a:rPr>
              <a:t> </a:t>
            </a:r>
            <a:endParaRPr lang="fr-CH" dirty="0">
              <a:solidFill>
                <a:schemeClr val="tx1"/>
              </a:solidFill>
            </a:endParaRPr>
          </a:p>
          <a:p>
            <a:endParaRPr lang="fr-CH" dirty="0"/>
          </a:p>
        </p:txBody>
      </p:sp>
      <p:pic>
        <p:nvPicPr>
          <p:cNvPr id="8" name="Image 7">
            <a:extLst>
              <a:ext uri="{FF2B5EF4-FFF2-40B4-BE49-F238E27FC236}">
                <a16:creationId xmlns:a16="http://schemas.microsoft.com/office/drawing/2014/main" id="{9C6988E2-7373-45DC-B240-8CD74DA803D6}"/>
              </a:ext>
            </a:extLst>
          </p:cNvPr>
          <p:cNvPicPr>
            <a:picLocks noChangeAspect="1"/>
          </p:cNvPicPr>
          <p:nvPr/>
        </p:nvPicPr>
        <p:blipFill rotWithShape="1">
          <a:blip r:embed="rId3">
            <a:clrChange>
              <a:clrFrom>
                <a:srgbClr val="FEFEFE"/>
              </a:clrFrom>
              <a:clrTo>
                <a:srgbClr val="FEFEFE">
                  <a:alpha val="0"/>
                </a:srgbClr>
              </a:clrTo>
            </a:clrChange>
          </a:blip>
          <a:srcRect r="58985" b="44170"/>
          <a:stretch/>
        </p:blipFill>
        <p:spPr>
          <a:xfrm>
            <a:off x="7264482" y="1397989"/>
            <a:ext cx="2197018" cy="3035996"/>
          </a:xfrm>
          <a:prstGeom prst="rect">
            <a:avLst/>
          </a:prstGeom>
        </p:spPr>
      </p:pic>
      <p:sp>
        <p:nvSpPr>
          <p:cNvPr id="5" name="ZoneTexte 4">
            <a:extLst>
              <a:ext uri="{FF2B5EF4-FFF2-40B4-BE49-F238E27FC236}">
                <a16:creationId xmlns:a16="http://schemas.microsoft.com/office/drawing/2014/main" id="{9D127D14-033C-4FF8-B03A-66A9FE0F52CF}"/>
              </a:ext>
            </a:extLst>
          </p:cNvPr>
          <p:cNvSpPr txBox="1"/>
          <p:nvPr/>
        </p:nvSpPr>
        <p:spPr>
          <a:xfrm>
            <a:off x="11044841" y="6100400"/>
            <a:ext cx="1216404" cy="261610"/>
          </a:xfrm>
          <a:prstGeom prst="rect">
            <a:avLst/>
          </a:prstGeom>
          <a:noFill/>
        </p:spPr>
        <p:txBody>
          <a:bodyPr wrap="square" rtlCol="0">
            <a:spAutoFit/>
          </a:bodyPr>
          <a:lstStyle/>
          <a:p>
            <a:r>
              <a:rPr lang="fr-FR" sz="1100" i="1" dirty="0"/>
              <a:t>WSM 2014</a:t>
            </a:r>
            <a:endParaRPr lang="fr-CH" sz="1100" i="1" dirty="0"/>
          </a:p>
        </p:txBody>
      </p:sp>
      <p:sp>
        <p:nvSpPr>
          <p:cNvPr id="6" name="Espace réservé du texte 4">
            <a:extLst>
              <a:ext uri="{FF2B5EF4-FFF2-40B4-BE49-F238E27FC236}">
                <a16:creationId xmlns:a16="http://schemas.microsoft.com/office/drawing/2014/main" id="{6ECC9E59-7172-4DD7-B9A8-6384AD3E74CE}"/>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a:t>
            </a:r>
            <a:r>
              <a:rPr lang="fr-FR" sz="1600" b="1" dirty="0">
                <a:solidFill>
                  <a:srgbClr val="000000"/>
                </a:solidFill>
                <a:latin typeface="Calibri"/>
              </a:rPr>
              <a:t>Drawings and </a:t>
            </a:r>
            <a:r>
              <a:rPr lang="fr-FR" sz="1600" b="1" dirty="0" err="1">
                <a:solidFill>
                  <a:srgbClr val="000000"/>
                </a:solidFill>
                <a:latin typeface="Calibri"/>
              </a:rPr>
              <a:t>Diagrams</a:t>
            </a:r>
            <a:r>
              <a:rPr lang="fr-FR" sz="1600" b="1"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pic>
        <p:nvPicPr>
          <p:cNvPr id="9" name="Image 8">
            <a:extLst>
              <a:ext uri="{FF2B5EF4-FFF2-40B4-BE49-F238E27FC236}">
                <a16:creationId xmlns:a16="http://schemas.microsoft.com/office/drawing/2014/main" id="{39A090CB-E876-4CC9-9B01-E9EB90117B51}"/>
              </a:ext>
            </a:extLst>
          </p:cNvPr>
          <p:cNvPicPr>
            <a:picLocks noChangeAspect="1"/>
          </p:cNvPicPr>
          <p:nvPr/>
        </p:nvPicPr>
        <p:blipFill rotWithShape="1">
          <a:blip r:embed="rId3">
            <a:clrChange>
              <a:clrFrom>
                <a:srgbClr val="FEFEFE"/>
              </a:clrFrom>
              <a:clrTo>
                <a:srgbClr val="FEFEFE">
                  <a:alpha val="0"/>
                </a:srgbClr>
              </a:clrTo>
            </a:clrChange>
          </a:blip>
          <a:srcRect l="40190" t="22057" r="2538" b="48749"/>
          <a:stretch/>
        </p:blipFill>
        <p:spPr>
          <a:xfrm>
            <a:off x="4984395" y="550493"/>
            <a:ext cx="3067843" cy="1587501"/>
          </a:xfrm>
          <a:prstGeom prst="rect">
            <a:avLst/>
          </a:prstGeom>
        </p:spPr>
      </p:pic>
      <p:pic>
        <p:nvPicPr>
          <p:cNvPr id="10" name="Image 9">
            <a:extLst>
              <a:ext uri="{FF2B5EF4-FFF2-40B4-BE49-F238E27FC236}">
                <a16:creationId xmlns:a16="http://schemas.microsoft.com/office/drawing/2014/main" id="{768BF776-D09A-4717-B90D-D5ED363CFBA3}"/>
              </a:ext>
            </a:extLst>
          </p:cNvPr>
          <p:cNvPicPr>
            <a:picLocks noChangeAspect="1"/>
          </p:cNvPicPr>
          <p:nvPr/>
        </p:nvPicPr>
        <p:blipFill rotWithShape="1">
          <a:blip r:embed="rId3">
            <a:clrChange>
              <a:clrFrom>
                <a:srgbClr val="FEFEFE"/>
              </a:clrFrom>
              <a:clrTo>
                <a:srgbClr val="FEFEFE">
                  <a:alpha val="0"/>
                </a:srgbClr>
              </a:clrTo>
            </a:clrChange>
          </a:blip>
          <a:srcRect t="55830" r="2538"/>
          <a:stretch/>
        </p:blipFill>
        <p:spPr>
          <a:xfrm>
            <a:off x="551522" y="3993709"/>
            <a:ext cx="5220628" cy="2401933"/>
          </a:xfrm>
          <a:prstGeom prst="rect">
            <a:avLst/>
          </a:prstGeom>
        </p:spPr>
      </p:pic>
    </p:spTree>
    <p:extLst>
      <p:ext uri="{BB962C8B-B14F-4D97-AF65-F5344CB8AC3E}">
        <p14:creationId xmlns:p14="http://schemas.microsoft.com/office/powerpoint/2010/main" val="31366695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37B3CD0-1332-4FBB-B454-9269B7416406}"/>
              </a:ext>
            </a:extLst>
          </p:cNvPr>
          <p:cNvSpPr txBox="1"/>
          <p:nvPr/>
        </p:nvSpPr>
        <p:spPr>
          <a:xfrm>
            <a:off x="70908" y="685608"/>
            <a:ext cx="12121092" cy="1477328"/>
          </a:xfrm>
          <a:prstGeom prst="rect">
            <a:avLst/>
          </a:prstGeom>
          <a:noFill/>
        </p:spPr>
        <p:txBody>
          <a:bodyPr wrap="square" rtlCol="0">
            <a:spAutoFit/>
          </a:bodyPr>
          <a:lstStyle/>
          <a:p>
            <a:r>
              <a:rPr lang="en-US" dirty="0"/>
              <a:t>This step involves, using a diagram, gathering the necessary information for detailed design. The diagram should be drawn to a scale corresponding to the actual proportions. It may be useful to use tools such as CAD (Computer-Aided Design) or CAE (Computer-Aided Engineering). All joints and components will be represented, including fixed joints (e.g., between parts 4 and 5). This is a broad and lengthy step, and it will be difficult to address all the points in detail. However, here is a list of elements to be completed:</a:t>
            </a:r>
            <a:endParaRPr lang="fr-CH" dirty="0"/>
          </a:p>
        </p:txBody>
      </p:sp>
      <p:pic>
        <p:nvPicPr>
          <p:cNvPr id="14" name="Image 13">
            <a:extLst>
              <a:ext uri="{FF2B5EF4-FFF2-40B4-BE49-F238E27FC236}">
                <a16:creationId xmlns:a16="http://schemas.microsoft.com/office/drawing/2014/main" id="{CB7A428B-A48C-4DD5-A732-316045A7A6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8770" y="2797657"/>
            <a:ext cx="4592850" cy="2736594"/>
          </a:xfrm>
          <a:prstGeom prst="rect">
            <a:avLst/>
          </a:prstGeom>
        </p:spPr>
      </p:pic>
      <p:sp>
        <p:nvSpPr>
          <p:cNvPr id="4" name="ZoneTexte 3">
            <a:extLst>
              <a:ext uri="{FF2B5EF4-FFF2-40B4-BE49-F238E27FC236}">
                <a16:creationId xmlns:a16="http://schemas.microsoft.com/office/drawing/2014/main" id="{BE434C21-6086-42BA-8937-B810F9B820A4}"/>
              </a:ext>
            </a:extLst>
          </p:cNvPr>
          <p:cNvSpPr txBox="1"/>
          <p:nvPr/>
        </p:nvSpPr>
        <p:spPr>
          <a:xfrm>
            <a:off x="158710" y="2162936"/>
            <a:ext cx="703006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With material strength calculations, the different cross-sections must be defined (for example, for part 2).</a:t>
            </a:r>
            <a:br>
              <a:rPr lang="en-US" dirty="0"/>
            </a:br>
            <a:r>
              <a:rPr lang="en-US" dirty="0"/>
              <a:t>/!\ Consideration of material choices and their availability (lead times, costs).</a:t>
            </a:r>
          </a:p>
          <a:p>
            <a:pPr>
              <a:buFont typeface="Arial" panose="020B0604020202020204" pitchFamily="34" charset="0"/>
              <a:buChar char="•"/>
            </a:pPr>
            <a:r>
              <a:rPr lang="en-US" dirty="0"/>
              <a:t>Power transmission sizing</a:t>
            </a:r>
          </a:p>
          <a:p>
            <a:pPr>
              <a:buFont typeface="Arial" panose="020B0604020202020204" pitchFamily="34" charset="0"/>
              <a:buChar char="•"/>
            </a:pPr>
            <a:r>
              <a:rPr lang="en-US" dirty="0"/>
              <a:t>Sealing sizing</a:t>
            </a:r>
          </a:p>
          <a:p>
            <a:pPr>
              <a:buFont typeface="Arial" panose="020B0604020202020204" pitchFamily="34" charset="0"/>
              <a:buChar char="•"/>
            </a:pPr>
            <a:r>
              <a:rPr lang="en-US" dirty="0"/>
              <a:t>Selection of standardized components (bearings, bushings, screws, etc.)</a:t>
            </a:r>
          </a:p>
          <a:p>
            <a:pPr>
              <a:buFont typeface="Arial" panose="020B0604020202020204" pitchFamily="34" charset="0"/>
              <a:buChar char="•"/>
            </a:pPr>
            <a:r>
              <a:rPr lang="en-US" dirty="0"/>
              <a:t>Assembly sequences</a:t>
            </a:r>
          </a:p>
          <a:p>
            <a:pPr>
              <a:buFont typeface="Arial" panose="020B0604020202020204" pitchFamily="34" charset="0"/>
              <a:buChar char="•"/>
            </a:pPr>
            <a:r>
              <a:rPr lang="en-US" dirty="0"/>
              <a:t>Definition of functional clearances</a:t>
            </a:r>
          </a:p>
          <a:p>
            <a:pPr>
              <a:buFont typeface="Arial" panose="020B0604020202020204" pitchFamily="34" charset="0"/>
              <a:buChar char="•"/>
            </a:pPr>
            <a:r>
              <a:rPr lang="en-US" dirty="0"/>
              <a:t>What machining methods can be used to manufacture the parts?</a:t>
            </a:r>
            <a:br>
              <a:rPr lang="en-US" dirty="0"/>
            </a:br>
            <a:r>
              <a:rPr lang="en-US" dirty="0"/>
              <a:t>Collaboration with a manufacturing workshop is essential at this stage.</a:t>
            </a:r>
          </a:p>
          <a:p>
            <a:endParaRPr lang="fr-CH" dirty="0"/>
          </a:p>
        </p:txBody>
      </p:sp>
      <p:sp>
        <p:nvSpPr>
          <p:cNvPr id="8" name="Titre 1">
            <a:extLst>
              <a:ext uri="{FF2B5EF4-FFF2-40B4-BE49-F238E27FC236}">
                <a16:creationId xmlns:a16="http://schemas.microsoft.com/office/drawing/2014/main" id="{497866FC-E4B0-49A3-A78B-9E63CB7DD859}"/>
              </a:ext>
            </a:extLst>
          </p:cNvPr>
          <p:cNvSpPr txBox="1"/>
          <p:nvPr/>
        </p:nvSpPr>
        <p:spPr>
          <a:xfrm>
            <a:off x="1473610" y="102165"/>
            <a:ext cx="10515600" cy="760287"/>
          </a:xfrm>
          <a:prstGeom prst="rect">
            <a:avLst/>
          </a:prstGeom>
          <a:noFill/>
          <a:ln cap="flat">
            <a:noFill/>
          </a:ln>
        </p:spPr>
        <p:txBody>
          <a:bodyPr vert="horz" wrap="square" lIns="215999"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800" dirty="0" err="1">
                <a:solidFill>
                  <a:srgbClr val="A6A6A6"/>
                </a:solidFill>
                <a:latin typeface="Calibri Light"/>
              </a:rPr>
              <a:t>Technological</a:t>
            </a:r>
            <a:endParaRPr lang="fr-CH" sz="4800" dirty="0">
              <a:solidFill>
                <a:srgbClr val="A6A6A6"/>
              </a:solidFill>
              <a:latin typeface="Calibri Light"/>
            </a:endParaRPr>
          </a:p>
        </p:txBody>
      </p:sp>
      <p:sp>
        <p:nvSpPr>
          <p:cNvPr id="9" name="Espace réservé du texte 4">
            <a:extLst>
              <a:ext uri="{FF2B5EF4-FFF2-40B4-BE49-F238E27FC236}">
                <a16:creationId xmlns:a16="http://schemas.microsoft.com/office/drawing/2014/main" id="{F0985B66-5D3F-4190-A5DE-1AC124CEA86C}"/>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600" b="1"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7251372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6C9561A-FE50-4E5B-94C8-ADA12F858858}"/>
              </a:ext>
            </a:extLst>
          </p:cNvPr>
          <p:cNvSpPr txBox="1"/>
          <p:nvPr/>
        </p:nvSpPr>
        <p:spPr>
          <a:xfrm>
            <a:off x="947956" y="615755"/>
            <a:ext cx="10128309" cy="1477328"/>
          </a:xfrm>
          <a:prstGeom prst="rect">
            <a:avLst/>
          </a:prstGeom>
          <a:noFill/>
        </p:spPr>
        <p:txBody>
          <a:bodyPr wrap="square" rtlCol="0">
            <a:spAutoFit/>
          </a:bodyPr>
          <a:lstStyle/>
          <a:p>
            <a:r>
              <a:rPr lang="en-US" dirty="0"/>
              <a:t>Although collaboration with a workshop is valuable, here are some proportions that can help in technological diagrams.</a:t>
            </a:r>
            <a:br>
              <a:rPr lang="en-US" dirty="0"/>
            </a:br>
            <a:r>
              <a:rPr lang="en-US" dirty="0"/>
              <a:t>These are standard machining proportions.</a:t>
            </a:r>
            <a:br>
              <a:rPr lang="en-US" dirty="0"/>
            </a:br>
            <a:r>
              <a:rPr lang="en-US" dirty="0"/>
              <a:t>/!\ Materials and machine type can have a significant impact on the values below:</a:t>
            </a:r>
            <a:endParaRPr lang="fr-FR" dirty="0"/>
          </a:p>
          <a:p>
            <a:r>
              <a:rPr lang="fr-FR" dirty="0"/>
              <a:t> </a:t>
            </a:r>
            <a:endParaRPr lang="fr-CH" dirty="0"/>
          </a:p>
        </p:txBody>
      </p:sp>
      <p:sp>
        <p:nvSpPr>
          <p:cNvPr id="3" name="ZoneTexte 2">
            <a:extLst>
              <a:ext uri="{FF2B5EF4-FFF2-40B4-BE49-F238E27FC236}">
                <a16:creationId xmlns:a16="http://schemas.microsoft.com/office/drawing/2014/main" id="{1D22EE6D-23A8-4FA2-BD22-121F25CC9B25}"/>
              </a:ext>
            </a:extLst>
          </p:cNvPr>
          <p:cNvSpPr txBox="1"/>
          <p:nvPr/>
        </p:nvSpPr>
        <p:spPr>
          <a:xfrm>
            <a:off x="236757" y="1918452"/>
            <a:ext cx="2279667" cy="1200329"/>
          </a:xfrm>
          <a:prstGeom prst="rect">
            <a:avLst/>
          </a:prstGeom>
          <a:noFill/>
        </p:spPr>
        <p:txBody>
          <a:bodyPr wrap="square" rtlCol="0">
            <a:spAutoFit/>
          </a:bodyPr>
          <a:lstStyle/>
          <a:p>
            <a:pPr algn="ctr"/>
            <a:r>
              <a:rPr lang="fr-CH" dirty="0"/>
              <a:t>Maximum </a:t>
            </a:r>
            <a:r>
              <a:rPr lang="fr-CH" dirty="0" err="1"/>
              <a:t>drilling</a:t>
            </a:r>
            <a:r>
              <a:rPr lang="fr-CH" dirty="0"/>
              <a:t> </a:t>
            </a:r>
            <a:r>
              <a:rPr lang="fr-CH" dirty="0" err="1"/>
              <a:t>depth</a:t>
            </a:r>
            <a:r>
              <a:rPr lang="fr-CH" dirty="0"/>
              <a:t>:</a:t>
            </a:r>
          </a:p>
          <a:p>
            <a:pPr algn="ctr"/>
            <a:r>
              <a:rPr lang="fr-FR" dirty="0"/>
              <a:t>P=3 à 8 x Ø</a:t>
            </a:r>
          </a:p>
          <a:p>
            <a:endParaRPr lang="fr-CH" dirty="0"/>
          </a:p>
        </p:txBody>
      </p:sp>
      <p:pic>
        <p:nvPicPr>
          <p:cNvPr id="11" name="Image 10">
            <a:extLst>
              <a:ext uri="{FF2B5EF4-FFF2-40B4-BE49-F238E27FC236}">
                <a16:creationId xmlns:a16="http://schemas.microsoft.com/office/drawing/2014/main" id="{4DAC2FF7-76CA-4E1F-9BA1-38292773F62E}"/>
              </a:ext>
            </a:extLst>
          </p:cNvPr>
          <p:cNvPicPr>
            <a:picLocks noChangeAspect="1"/>
          </p:cNvPicPr>
          <p:nvPr/>
        </p:nvPicPr>
        <p:blipFill>
          <a:blip r:embed="rId3">
            <a:clrChange>
              <a:clrFrom>
                <a:srgbClr val="EDEDD6"/>
              </a:clrFrom>
              <a:clrTo>
                <a:srgbClr val="EDEDD6">
                  <a:alpha val="0"/>
                </a:srgbClr>
              </a:clrTo>
            </a:clrChange>
          </a:blip>
          <a:stretch>
            <a:fillRect/>
          </a:stretch>
        </p:blipFill>
        <p:spPr>
          <a:xfrm>
            <a:off x="305786" y="2785762"/>
            <a:ext cx="2210638" cy="2178684"/>
          </a:xfrm>
          <a:prstGeom prst="rect">
            <a:avLst/>
          </a:prstGeom>
        </p:spPr>
      </p:pic>
      <p:pic>
        <p:nvPicPr>
          <p:cNvPr id="13" name="Image 12">
            <a:extLst>
              <a:ext uri="{FF2B5EF4-FFF2-40B4-BE49-F238E27FC236}">
                <a16:creationId xmlns:a16="http://schemas.microsoft.com/office/drawing/2014/main" id="{E5724F6F-CFB8-4199-947F-E8B2FA3128C7}"/>
              </a:ext>
            </a:extLst>
          </p:cNvPr>
          <p:cNvPicPr>
            <a:picLocks noChangeAspect="1"/>
          </p:cNvPicPr>
          <p:nvPr/>
        </p:nvPicPr>
        <p:blipFill>
          <a:blip r:embed="rId4">
            <a:clrChange>
              <a:clrFrom>
                <a:srgbClr val="EDEDD6"/>
              </a:clrFrom>
              <a:clrTo>
                <a:srgbClr val="EDEDD6">
                  <a:alpha val="0"/>
                </a:srgbClr>
              </a:clrTo>
            </a:clrChange>
          </a:blip>
          <a:stretch>
            <a:fillRect/>
          </a:stretch>
        </p:blipFill>
        <p:spPr>
          <a:xfrm>
            <a:off x="2890037" y="3118781"/>
            <a:ext cx="1782631" cy="1686541"/>
          </a:xfrm>
          <a:prstGeom prst="rect">
            <a:avLst/>
          </a:prstGeom>
        </p:spPr>
      </p:pic>
      <p:sp>
        <p:nvSpPr>
          <p:cNvPr id="14" name="ZoneTexte 13">
            <a:extLst>
              <a:ext uri="{FF2B5EF4-FFF2-40B4-BE49-F238E27FC236}">
                <a16:creationId xmlns:a16="http://schemas.microsoft.com/office/drawing/2014/main" id="{B7149DBB-B0A2-471F-98F7-4DDFC1B80F9B}"/>
              </a:ext>
            </a:extLst>
          </p:cNvPr>
          <p:cNvSpPr txBox="1"/>
          <p:nvPr/>
        </p:nvSpPr>
        <p:spPr>
          <a:xfrm>
            <a:off x="2516424" y="1957108"/>
            <a:ext cx="2279667" cy="1200329"/>
          </a:xfrm>
          <a:prstGeom prst="rect">
            <a:avLst/>
          </a:prstGeom>
          <a:noFill/>
        </p:spPr>
        <p:txBody>
          <a:bodyPr wrap="square" rtlCol="0">
            <a:spAutoFit/>
          </a:bodyPr>
          <a:lstStyle/>
          <a:p>
            <a:pPr algn="ctr"/>
            <a:r>
              <a:rPr lang="fr-CH" dirty="0"/>
              <a:t>Maximum </a:t>
            </a:r>
            <a:r>
              <a:rPr lang="fr-CH" dirty="0" err="1"/>
              <a:t>milling</a:t>
            </a:r>
            <a:r>
              <a:rPr lang="fr-CH" dirty="0"/>
              <a:t> </a:t>
            </a:r>
            <a:r>
              <a:rPr lang="fr-CH" dirty="0" err="1"/>
              <a:t>depth</a:t>
            </a:r>
            <a:r>
              <a:rPr lang="fr-CH" dirty="0"/>
              <a:t>:</a:t>
            </a:r>
            <a:endParaRPr lang="fr-FR" dirty="0"/>
          </a:p>
          <a:p>
            <a:pPr algn="ctr"/>
            <a:r>
              <a:rPr lang="fr-FR" dirty="0"/>
              <a:t>F= 2 à 4 x Ø</a:t>
            </a:r>
          </a:p>
          <a:p>
            <a:endParaRPr lang="fr-CH" dirty="0"/>
          </a:p>
        </p:txBody>
      </p:sp>
      <p:sp>
        <p:nvSpPr>
          <p:cNvPr id="15" name="Légende : encadrée 14">
            <a:extLst>
              <a:ext uri="{FF2B5EF4-FFF2-40B4-BE49-F238E27FC236}">
                <a16:creationId xmlns:a16="http://schemas.microsoft.com/office/drawing/2014/main" id="{9F5E31F0-6634-430F-85A0-C021765248C4}"/>
              </a:ext>
            </a:extLst>
          </p:cNvPr>
          <p:cNvSpPr/>
          <p:nvPr/>
        </p:nvSpPr>
        <p:spPr>
          <a:xfrm>
            <a:off x="612209" y="4964446"/>
            <a:ext cx="1528762" cy="704849"/>
          </a:xfrm>
          <a:prstGeom prst="borderCallout1">
            <a:avLst>
              <a:gd name="adj1" fmla="val -4849"/>
              <a:gd name="adj2" fmla="val 58868"/>
              <a:gd name="adj3" fmla="val -71577"/>
              <a:gd name="adj4" fmla="val 480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The drilling cone depth is approximately ~3/Ø.</a:t>
            </a:r>
            <a:endParaRPr lang="fr-CH" sz="1200" dirty="0">
              <a:solidFill>
                <a:schemeClr val="tx1"/>
              </a:solidFill>
            </a:endParaRPr>
          </a:p>
        </p:txBody>
      </p:sp>
      <p:pic>
        <p:nvPicPr>
          <p:cNvPr id="17" name="Image 16">
            <a:extLst>
              <a:ext uri="{FF2B5EF4-FFF2-40B4-BE49-F238E27FC236}">
                <a16:creationId xmlns:a16="http://schemas.microsoft.com/office/drawing/2014/main" id="{26548CE8-D38A-4BE2-BBAF-B4A1A0AF87EA}"/>
              </a:ext>
            </a:extLst>
          </p:cNvPr>
          <p:cNvPicPr>
            <a:picLocks noChangeAspect="1"/>
          </p:cNvPicPr>
          <p:nvPr/>
        </p:nvPicPr>
        <p:blipFill>
          <a:blip r:embed="rId5">
            <a:clrChange>
              <a:clrFrom>
                <a:srgbClr val="EDEDD6"/>
              </a:clrFrom>
              <a:clrTo>
                <a:srgbClr val="EDEDD6">
                  <a:alpha val="0"/>
                </a:srgbClr>
              </a:clrTo>
            </a:clrChange>
          </a:blip>
          <a:stretch>
            <a:fillRect/>
          </a:stretch>
        </p:blipFill>
        <p:spPr>
          <a:xfrm>
            <a:off x="4796091" y="3075513"/>
            <a:ext cx="6653605" cy="2479274"/>
          </a:xfrm>
          <a:prstGeom prst="rect">
            <a:avLst/>
          </a:prstGeom>
        </p:spPr>
      </p:pic>
      <p:sp>
        <p:nvSpPr>
          <p:cNvPr id="18" name="ZoneTexte 17">
            <a:extLst>
              <a:ext uri="{FF2B5EF4-FFF2-40B4-BE49-F238E27FC236}">
                <a16:creationId xmlns:a16="http://schemas.microsoft.com/office/drawing/2014/main" id="{DD0AEBE3-8EE3-4AE3-909C-293253061B38}"/>
              </a:ext>
            </a:extLst>
          </p:cNvPr>
          <p:cNvSpPr txBox="1"/>
          <p:nvPr/>
        </p:nvSpPr>
        <p:spPr>
          <a:xfrm>
            <a:off x="4899948" y="1924968"/>
            <a:ext cx="3112316" cy="1200329"/>
          </a:xfrm>
          <a:prstGeom prst="rect">
            <a:avLst/>
          </a:prstGeom>
          <a:noFill/>
        </p:spPr>
        <p:txBody>
          <a:bodyPr wrap="square" rtlCol="0">
            <a:spAutoFit/>
          </a:bodyPr>
          <a:lstStyle/>
          <a:p>
            <a:pPr algn="ctr"/>
            <a:r>
              <a:rPr lang="fr-CH" dirty="0"/>
              <a:t>Maximum </a:t>
            </a:r>
            <a:r>
              <a:rPr lang="fr-CH" dirty="0" err="1"/>
              <a:t>internal</a:t>
            </a:r>
            <a:r>
              <a:rPr lang="fr-CH" dirty="0"/>
              <a:t> </a:t>
            </a:r>
            <a:r>
              <a:rPr lang="fr-CH" dirty="0" err="1"/>
              <a:t>turning</a:t>
            </a:r>
            <a:r>
              <a:rPr lang="fr-CH" dirty="0"/>
              <a:t> </a:t>
            </a:r>
            <a:r>
              <a:rPr lang="fr-CH" dirty="0" err="1"/>
              <a:t>depth</a:t>
            </a:r>
            <a:r>
              <a:rPr lang="fr-CH" dirty="0"/>
              <a:t>:</a:t>
            </a:r>
            <a:endParaRPr lang="fr-FR" dirty="0"/>
          </a:p>
          <a:p>
            <a:pPr algn="ctr"/>
            <a:r>
              <a:rPr lang="fr-FR" dirty="0"/>
              <a:t>t= 5 à 7 x d</a:t>
            </a:r>
          </a:p>
          <a:p>
            <a:endParaRPr lang="fr-CH" dirty="0"/>
          </a:p>
        </p:txBody>
      </p:sp>
      <p:sp>
        <p:nvSpPr>
          <p:cNvPr id="19" name="ZoneTexte 18">
            <a:extLst>
              <a:ext uri="{FF2B5EF4-FFF2-40B4-BE49-F238E27FC236}">
                <a16:creationId xmlns:a16="http://schemas.microsoft.com/office/drawing/2014/main" id="{335922A5-847A-4165-9CDA-D0C9EA1C2060}"/>
              </a:ext>
            </a:extLst>
          </p:cNvPr>
          <p:cNvSpPr txBox="1"/>
          <p:nvPr/>
        </p:nvSpPr>
        <p:spPr>
          <a:xfrm>
            <a:off x="7963949" y="1873537"/>
            <a:ext cx="3112316" cy="2031325"/>
          </a:xfrm>
          <a:prstGeom prst="rect">
            <a:avLst/>
          </a:prstGeom>
          <a:noFill/>
        </p:spPr>
        <p:txBody>
          <a:bodyPr wrap="square" rtlCol="0">
            <a:spAutoFit/>
          </a:bodyPr>
          <a:lstStyle/>
          <a:p>
            <a:pPr algn="ctr"/>
            <a:r>
              <a:rPr lang="fr-CH" dirty="0"/>
              <a:t>Maximum </a:t>
            </a:r>
            <a:r>
              <a:rPr lang="fr-CH" dirty="0" err="1"/>
              <a:t>external</a:t>
            </a:r>
            <a:r>
              <a:rPr lang="fr-CH" dirty="0"/>
              <a:t> </a:t>
            </a:r>
            <a:r>
              <a:rPr lang="fr-CH" dirty="0" err="1"/>
              <a:t>turning</a:t>
            </a:r>
            <a:r>
              <a:rPr lang="fr-CH" dirty="0"/>
              <a:t> </a:t>
            </a:r>
            <a:r>
              <a:rPr lang="fr-CH" dirty="0" err="1"/>
              <a:t>depth</a:t>
            </a:r>
            <a:r>
              <a:rPr lang="fr-CH" dirty="0"/>
              <a:t>:</a:t>
            </a:r>
            <a:endParaRPr lang="fr-FR" dirty="0"/>
          </a:p>
          <a:p>
            <a:pPr algn="ctr"/>
            <a:r>
              <a:rPr lang="fr-FR" dirty="0"/>
              <a:t>T= 3 à 4 x D </a:t>
            </a:r>
            <a:r>
              <a:rPr lang="fr-FR" sz="1100" dirty="0"/>
              <a:t>(</a:t>
            </a:r>
            <a:r>
              <a:rPr lang="fr-CH" sz="1100" dirty="0" err="1"/>
              <a:t>Without</a:t>
            </a:r>
            <a:r>
              <a:rPr lang="fr-CH" sz="1100" dirty="0"/>
              <a:t> </a:t>
            </a:r>
            <a:r>
              <a:rPr lang="fr-CH" sz="1100" dirty="0" err="1"/>
              <a:t>tailstock</a:t>
            </a:r>
            <a:r>
              <a:rPr lang="fr-FR" sz="1100" dirty="0"/>
              <a:t>)</a:t>
            </a:r>
          </a:p>
          <a:p>
            <a:pPr algn="ctr"/>
            <a:r>
              <a:rPr lang="fr-FR" dirty="0"/>
              <a:t>T= 4 à 15 x D </a:t>
            </a:r>
            <a:r>
              <a:rPr lang="fr-FR" sz="1100" dirty="0"/>
              <a:t>(</a:t>
            </a:r>
            <a:r>
              <a:rPr lang="fr-FR" sz="1100" dirty="0" err="1"/>
              <a:t>With</a:t>
            </a:r>
            <a:r>
              <a:rPr lang="fr-FR" sz="1100" dirty="0"/>
              <a:t> </a:t>
            </a:r>
            <a:r>
              <a:rPr lang="fr-FR" sz="1100" dirty="0" err="1"/>
              <a:t>tailstock</a:t>
            </a:r>
            <a:r>
              <a:rPr lang="fr-FR" sz="1100" dirty="0"/>
              <a:t>)</a:t>
            </a:r>
          </a:p>
          <a:p>
            <a:pPr algn="ctr"/>
            <a:endParaRPr lang="fr-FR" dirty="0"/>
          </a:p>
          <a:p>
            <a:pPr algn="ctr"/>
            <a:endParaRPr lang="fr-FR" dirty="0"/>
          </a:p>
          <a:p>
            <a:endParaRPr lang="fr-CH" dirty="0"/>
          </a:p>
        </p:txBody>
      </p:sp>
      <p:sp>
        <p:nvSpPr>
          <p:cNvPr id="20" name="ZoneTexte 19">
            <a:extLst>
              <a:ext uri="{FF2B5EF4-FFF2-40B4-BE49-F238E27FC236}">
                <a16:creationId xmlns:a16="http://schemas.microsoft.com/office/drawing/2014/main" id="{C7523274-B9B6-48BB-88BF-624D4A6D25AB}"/>
              </a:ext>
            </a:extLst>
          </p:cNvPr>
          <p:cNvSpPr txBox="1"/>
          <p:nvPr/>
        </p:nvSpPr>
        <p:spPr>
          <a:xfrm>
            <a:off x="3502724" y="5607077"/>
            <a:ext cx="7573541" cy="646331"/>
          </a:xfrm>
          <a:prstGeom prst="rect">
            <a:avLst/>
          </a:prstGeom>
          <a:noFill/>
        </p:spPr>
        <p:txBody>
          <a:bodyPr wrap="square" rtlCol="0">
            <a:spAutoFit/>
          </a:bodyPr>
          <a:lstStyle/>
          <a:p>
            <a:r>
              <a:rPr lang="en-US" dirty="0"/>
              <a:t>Welds that join parts with a thickness &lt;1 mm and &gt;20 mm require special precautions depending on the metals used.</a:t>
            </a:r>
            <a:endParaRPr lang="fr-CH" dirty="0"/>
          </a:p>
        </p:txBody>
      </p:sp>
      <p:sp>
        <p:nvSpPr>
          <p:cNvPr id="2" name="Organigramme : Extraire 1">
            <a:extLst>
              <a:ext uri="{FF2B5EF4-FFF2-40B4-BE49-F238E27FC236}">
                <a16:creationId xmlns:a16="http://schemas.microsoft.com/office/drawing/2014/main" id="{7174743A-DEE1-4AAF-BB1F-B4E7A9C6D932}"/>
              </a:ext>
            </a:extLst>
          </p:cNvPr>
          <p:cNvSpPr/>
          <p:nvPr/>
        </p:nvSpPr>
        <p:spPr>
          <a:xfrm rot="5400000">
            <a:off x="6554848" y="4252466"/>
            <a:ext cx="315831" cy="125372"/>
          </a:xfrm>
          <a:prstGeom prst="flowChartExtra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Espace réservé du texte 4">
            <a:extLst>
              <a:ext uri="{FF2B5EF4-FFF2-40B4-BE49-F238E27FC236}">
                <a16:creationId xmlns:a16="http://schemas.microsoft.com/office/drawing/2014/main" id="{F0BCCC3F-4655-49DB-AD79-342650FA30F8}"/>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600" b="1"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3677966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animBg="1"/>
      <p:bldP spid="18" grpId="0"/>
      <p:bldP spid="19" grpId="0"/>
      <p:bldP spid="20"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6C9561A-FE50-4E5B-94C8-ADA12F858858}"/>
              </a:ext>
            </a:extLst>
          </p:cNvPr>
          <p:cNvSpPr txBox="1"/>
          <p:nvPr/>
        </p:nvSpPr>
        <p:spPr>
          <a:xfrm>
            <a:off x="389858" y="1044062"/>
            <a:ext cx="11035857" cy="1477328"/>
          </a:xfrm>
          <a:prstGeom prst="rect">
            <a:avLst/>
          </a:prstGeom>
          <a:noFill/>
        </p:spPr>
        <p:txBody>
          <a:bodyPr wrap="square" rtlCol="0">
            <a:spAutoFit/>
          </a:bodyPr>
          <a:lstStyle/>
          <a:p>
            <a:pPr algn="ctr"/>
            <a:r>
              <a:rPr lang="en-US" dirty="0"/>
              <a:t>The example below shows a hole (in green) used for fluid passage. A hole of this diameter is not feasible at such a depth. For this reason, the inner part of the component was made in multiple sections. This technological choice meets the requirements but results in higher manufacturing costs, the addition of seals between each part, assembly challenges, and a decrease in the system’s reliability.</a:t>
            </a:r>
            <a:r>
              <a:rPr lang="fr-FR" dirty="0"/>
              <a:t> </a:t>
            </a:r>
          </a:p>
          <a:p>
            <a:r>
              <a:rPr lang="fr-FR" dirty="0"/>
              <a:t> </a:t>
            </a:r>
            <a:endParaRPr lang="fr-CH" dirty="0"/>
          </a:p>
        </p:txBody>
      </p:sp>
      <p:pic>
        <p:nvPicPr>
          <p:cNvPr id="4" name="Image 3">
            <a:extLst>
              <a:ext uri="{FF2B5EF4-FFF2-40B4-BE49-F238E27FC236}">
                <a16:creationId xmlns:a16="http://schemas.microsoft.com/office/drawing/2014/main" id="{B5D88230-5181-4E27-83E8-E609028451BE}"/>
              </a:ext>
            </a:extLst>
          </p:cNvPr>
          <p:cNvPicPr>
            <a:picLocks noChangeAspect="1"/>
          </p:cNvPicPr>
          <p:nvPr/>
        </p:nvPicPr>
        <p:blipFill>
          <a:blip r:embed="rId3"/>
          <a:stretch>
            <a:fillRect/>
          </a:stretch>
        </p:blipFill>
        <p:spPr>
          <a:xfrm rot="5400000">
            <a:off x="4645352" y="-456459"/>
            <a:ext cx="2524871" cy="9402577"/>
          </a:xfrm>
          <a:prstGeom prst="rect">
            <a:avLst/>
          </a:prstGeom>
        </p:spPr>
      </p:pic>
      <p:sp>
        <p:nvSpPr>
          <p:cNvPr id="6" name="Espace réservé du texte 4">
            <a:extLst>
              <a:ext uri="{FF2B5EF4-FFF2-40B4-BE49-F238E27FC236}">
                <a16:creationId xmlns:a16="http://schemas.microsoft.com/office/drawing/2014/main" id="{F1986BB8-C4C9-4185-8416-7425777F2EBE}"/>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600" b="1"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78298876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4CB04715-8C26-4123-9BCD-C8D0E104B8BA}"/>
              </a:ext>
            </a:extLst>
          </p:cNvPr>
          <p:cNvSpPr txBox="1"/>
          <p:nvPr/>
        </p:nvSpPr>
        <p:spPr>
          <a:xfrm>
            <a:off x="1473610" y="102165"/>
            <a:ext cx="10515600" cy="760287"/>
          </a:xfrm>
          <a:prstGeom prst="rect">
            <a:avLst/>
          </a:prstGeom>
          <a:noFill/>
          <a:ln cap="flat">
            <a:noFill/>
          </a:ln>
        </p:spPr>
        <p:txBody>
          <a:bodyPr vert="horz" wrap="square" lIns="215999"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800" dirty="0" err="1">
                <a:solidFill>
                  <a:srgbClr val="A6A6A6"/>
                </a:solidFill>
                <a:latin typeface="Calibri Light"/>
              </a:rPr>
              <a:t>Assembly</a:t>
            </a:r>
            <a:r>
              <a:rPr lang="fr-FR" sz="4800" dirty="0">
                <a:solidFill>
                  <a:srgbClr val="A6A6A6"/>
                </a:solidFill>
                <a:latin typeface="Calibri Light"/>
              </a:rPr>
              <a:t> </a:t>
            </a:r>
            <a:r>
              <a:rPr lang="fr-FR" sz="4800" dirty="0" err="1">
                <a:solidFill>
                  <a:srgbClr val="A6A6A6"/>
                </a:solidFill>
                <a:latin typeface="Calibri Light"/>
              </a:rPr>
              <a:t>tolerance</a:t>
            </a:r>
            <a:endParaRPr lang="fr-CH" sz="4800" dirty="0">
              <a:solidFill>
                <a:srgbClr val="A6A6A6"/>
              </a:solidFill>
              <a:latin typeface="Calibri Light"/>
            </a:endParaRPr>
          </a:p>
        </p:txBody>
      </p:sp>
      <p:sp>
        <p:nvSpPr>
          <p:cNvPr id="2" name="ZoneTexte 1">
            <a:extLst>
              <a:ext uri="{FF2B5EF4-FFF2-40B4-BE49-F238E27FC236}">
                <a16:creationId xmlns:a16="http://schemas.microsoft.com/office/drawing/2014/main" id="{0FC9508C-BDD8-4557-8158-F245442DA4B5}"/>
              </a:ext>
            </a:extLst>
          </p:cNvPr>
          <p:cNvSpPr txBox="1"/>
          <p:nvPr/>
        </p:nvSpPr>
        <p:spPr>
          <a:xfrm>
            <a:off x="202790" y="714335"/>
            <a:ext cx="11786420" cy="5078313"/>
          </a:xfrm>
          <a:prstGeom prst="rect">
            <a:avLst/>
          </a:prstGeom>
          <a:noFill/>
        </p:spPr>
        <p:txBody>
          <a:bodyPr wrap="square" rtlCol="0">
            <a:spAutoFit/>
          </a:bodyPr>
          <a:lstStyle/>
          <a:p>
            <a:r>
              <a:rPr lang="en-US" dirty="0"/>
              <a:t>The assembly of mechanical components requires assembly tolerances to ensure the desired functionality. For example, a sliding pivot joint (assembly with clearance) or a fitting (assembly with interference).</a:t>
            </a:r>
            <a:br>
              <a:rPr lang="en-US" dirty="0"/>
            </a:br>
            <a:r>
              <a:rPr lang="en-US" dirty="0"/>
              <a:t>Let’s consider a shaft with a nominal diameter of Ø20 and a hole of Ø20. To create a sliding pivot, the assembly tolerance commonly used in mechanical engineering is </a:t>
            </a:r>
            <a:r>
              <a:rPr lang="en-US" b="1" dirty="0"/>
              <a:t>H7/g6</a:t>
            </a:r>
            <a:r>
              <a:rPr lang="en-US" dirty="0"/>
              <a:t>.</a:t>
            </a:r>
            <a:endParaRPr lang="fr-FR" dirty="0"/>
          </a:p>
          <a:p>
            <a:endParaRPr lang="fr-FR" dirty="0"/>
          </a:p>
          <a:p>
            <a:r>
              <a:rPr lang="en-US" dirty="0"/>
              <a:t>The </a:t>
            </a:r>
            <a:r>
              <a:rPr lang="en-US" b="1" dirty="0"/>
              <a:t>H</a:t>
            </a:r>
            <a:r>
              <a:rPr lang="en-US" dirty="0"/>
              <a:t> guarantees that the hole is equal to or larger than the nominal size.</a:t>
            </a:r>
            <a:br>
              <a:rPr lang="en-US" dirty="0"/>
            </a:br>
            <a:r>
              <a:rPr lang="en-US" dirty="0"/>
              <a:t>The </a:t>
            </a:r>
            <a:r>
              <a:rPr lang="en-US" b="1" dirty="0"/>
              <a:t>7</a:t>
            </a:r>
            <a:r>
              <a:rPr lang="en-US" dirty="0"/>
              <a:t> is the tolerance class.</a:t>
            </a:r>
            <a:br>
              <a:rPr lang="en-US" dirty="0"/>
            </a:br>
            <a:r>
              <a:rPr lang="en-US" dirty="0"/>
              <a:t>In this case, the </a:t>
            </a:r>
            <a:r>
              <a:rPr lang="en-US" b="1" dirty="0"/>
              <a:t>IT</a:t>
            </a:r>
            <a:r>
              <a:rPr lang="en-US" dirty="0"/>
              <a:t> (tolerance interval) is </a:t>
            </a:r>
            <a:r>
              <a:rPr lang="en-US" dirty="0">
                <a:solidFill>
                  <a:srgbClr val="0070C0"/>
                </a:solidFill>
              </a:rPr>
              <a:t>0.021mm</a:t>
            </a:r>
            <a:r>
              <a:rPr lang="en-US" dirty="0"/>
              <a:t>.</a:t>
            </a:r>
            <a:br>
              <a:rPr lang="en-US" dirty="0"/>
            </a:br>
            <a:r>
              <a:rPr lang="en-US" dirty="0"/>
              <a:t>For Ø20 H7: D = 20.000 to 20.021.</a:t>
            </a:r>
          </a:p>
          <a:p>
            <a:r>
              <a:rPr lang="en-US" dirty="0"/>
              <a:t>The </a:t>
            </a:r>
            <a:r>
              <a:rPr lang="en-US" b="1" dirty="0"/>
              <a:t>g</a:t>
            </a:r>
            <a:r>
              <a:rPr lang="en-US" dirty="0"/>
              <a:t> guarantees that the shaft is smaller than the nominal size </a:t>
            </a:r>
          </a:p>
          <a:p>
            <a:r>
              <a:rPr lang="en-US" dirty="0"/>
              <a:t>to ensure proper assembly.</a:t>
            </a:r>
            <a:br>
              <a:rPr lang="en-US" dirty="0"/>
            </a:br>
            <a:r>
              <a:rPr lang="en-US" dirty="0"/>
              <a:t>The </a:t>
            </a:r>
            <a:r>
              <a:rPr lang="en-US" b="1" dirty="0"/>
              <a:t>6</a:t>
            </a:r>
            <a:r>
              <a:rPr lang="en-US" dirty="0"/>
              <a:t> is the tolerance class.</a:t>
            </a:r>
            <a:br>
              <a:rPr lang="en-US" dirty="0"/>
            </a:br>
            <a:r>
              <a:rPr lang="en-US" dirty="0"/>
              <a:t>In this case, the </a:t>
            </a:r>
            <a:r>
              <a:rPr lang="en-US" b="1" dirty="0"/>
              <a:t>IT</a:t>
            </a:r>
            <a:r>
              <a:rPr lang="en-US" dirty="0"/>
              <a:t> (tolerance interval) is </a:t>
            </a:r>
            <a:r>
              <a:rPr lang="en-US" dirty="0">
                <a:solidFill>
                  <a:srgbClr val="00B050"/>
                </a:solidFill>
              </a:rPr>
              <a:t>0.013mm</a:t>
            </a:r>
            <a:r>
              <a:rPr lang="en-US" dirty="0"/>
              <a:t>.</a:t>
            </a:r>
            <a:br>
              <a:rPr lang="en-US" dirty="0"/>
            </a:br>
            <a:r>
              <a:rPr lang="en-US" dirty="0"/>
              <a:t>For Ø20 g6: d = 19.980 to 19.993.</a:t>
            </a:r>
          </a:p>
          <a:p>
            <a:r>
              <a:rPr lang="en-US" dirty="0"/>
              <a:t>An assembly with clearance is guaranteed with:</a:t>
            </a:r>
          </a:p>
          <a:p>
            <a:pPr>
              <a:buFont typeface="Arial" panose="020B0604020202020204" pitchFamily="34" charset="0"/>
              <a:buChar char="•"/>
            </a:pPr>
            <a:r>
              <a:rPr lang="en-US" dirty="0"/>
              <a:t>A minimum clearance of 0.007mm</a:t>
            </a:r>
          </a:p>
          <a:p>
            <a:pPr>
              <a:buFont typeface="Arial" panose="020B0604020202020204" pitchFamily="34" charset="0"/>
              <a:buChar char="•"/>
            </a:pPr>
            <a:r>
              <a:rPr lang="en-US" dirty="0"/>
              <a:t>A maximum clearance of 0.041mm</a:t>
            </a:r>
          </a:p>
          <a:p>
            <a:r>
              <a:rPr lang="fr-FR" dirty="0"/>
              <a:t> </a:t>
            </a:r>
            <a:endParaRPr lang="fr-CH" dirty="0"/>
          </a:p>
        </p:txBody>
      </p:sp>
      <p:sp>
        <p:nvSpPr>
          <p:cNvPr id="13" name="Espace réservé du texte 4">
            <a:extLst>
              <a:ext uri="{FF2B5EF4-FFF2-40B4-BE49-F238E27FC236}">
                <a16:creationId xmlns:a16="http://schemas.microsoft.com/office/drawing/2014/main" id="{052C5A9F-1B2F-49C4-98AE-267C03AAE7DD}"/>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600" b="1" dirty="0" err="1">
                <a:solidFill>
                  <a:srgbClr val="000000"/>
                </a:solidFill>
                <a:latin typeface="Calibri"/>
              </a:rPr>
              <a:t>Assembly</a:t>
            </a:r>
            <a:r>
              <a:rPr lang="fr-FR" sz="1600" b="1" dirty="0">
                <a:solidFill>
                  <a:srgbClr val="000000"/>
                </a:solidFill>
                <a:latin typeface="Calibri"/>
              </a:rPr>
              <a:t> </a:t>
            </a:r>
            <a:r>
              <a:rPr lang="fr-FR" sz="1600" b="1" dirty="0" err="1">
                <a:solidFill>
                  <a:srgbClr val="000000"/>
                </a:solidFill>
                <a:latin typeface="Calibri"/>
              </a:rPr>
              <a:t>tolerance</a:t>
            </a:r>
            <a:endParaRPr lang="fr-CH" sz="1400" b="1" i="0" u="none" strike="noStrike" kern="1200" cap="none" spc="0" baseline="0" dirty="0">
              <a:solidFill>
                <a:srgbClr val="000000"/>
              </a:solidFill>
              <a:uFillTx/>
              <a:latin typeface="Calibri"/>
            </a:endParaRPr>
          </a:p>
        </p:txBody>
      </p:sp>
      <p:pic>
        <p:nvPicPr>
          <p:cNvPr id="19" name="Image 18">
            <a:extLst>
              <a:ext uri="{FF2B5EF4-FFF2-40B4-BE49-F238E27FC236}">
                <a16:creationId xmlns:a16="http://schemas.microsoft.com/office/drawing/2014/main" id="{9AA214D1-5EB4-4C93-AEE5-CB0810041CBD}"/>
              </a:ext>
            </a:extLst>
          </p:cNvPr>
          <p:cNvPicPr>
            <a:picLocks noChangeAspect="1"/>
          </p:cNvPicPr>
          <p:nvPr/>
        </p:nvPicPr>
        <p:blipFill>
          <a:blip r:embed="rId3">
            <a:clrChange>
              <a:clrFrom>
                <a:srgbClr val="EDEDD6"/>
              </a:clrFrom>
              <a:clrTo>
                <a:srgbClr val="EDEDD6">
                  <a:alpha val="0"/>
                </a:srgbClr>
              </a:clrTo>
            </a:clrChange>
          </a:blip>
          <a:stretch>
            <a:fillRect/>
          </a:stretch>
        </p:blipFill>
        <p:spPr>
          <a:xfrm>
            <a:off x="7113865" y="1249960"/>
            <a:ext cx="4875346" cy="5149774"/>
          </a:xfrm>
          <a:prstGeom prst="rect">
            <a:avLst/>
          </a:prstGeom>
        </p:spPr>
      </p:pic>
      <p:sp>
        <p:nvSpPr>
          <p:cNvPr id="12" name="Rectangle 11">
            <a:extLst>
              <a:ext uri="{FF2B5EF4-FFF2-40B4-BE49-F238E27FC236}">
                <a16:creationId xmlns:a16="http://schemas.microsoft.com/office/drawing/2014/main" id="{B22A39C0-56FC-446A-BEB9-BFD70810F4BC}"/>
              </a:ext>
            </a:extLst>
          </p:cNvPr>
          <p:cNvSpPr/>
          <p:nvPr/>
        </p:nvSpPr>
        <p:spPr>
          <a:xfrm>
            <a:off x="8878270" y="2893601"/>
            <a:ext cx="1279223" cy="36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Ellipse 13">
            <a:extLst>
              <a:ext uri="{FF2B5EF4-FFF2-40B4-BE49-F238E27FC236}">
                <a16:creationId xmlns:a16="http://schemas.microsoft.com/office/drawing/2014/main" id="{FB846091-80E7-4061-A0F2-4D748126885B}"/>
              </a:ext>
            </a:extLst>
          </p:cNvPr>
          <p:cNvSpPr/>
          <p:nvPr/>
        </p:nvSpPr>
        <p:spPr>
          <a:xfrm rot="16200000">
            <a:off x="7396095" y="2274121"/>
            <a:ext cx="1043827" cy="49757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5" name="Rectangle 14">
            <a:extLst>
              <a:ext uri="{FF2B5EF4-FFF2-40B4-BE49-F238E27FC236}">
                <a16:creationId xmlns:a16="http://schemas.microsoft.com/office/drawing/2014/main" id="{939B2A25-C862-48AA-8169-B3AD4A18292E}"/>
              </a:ext>
            </a:extLst>
          </p:cNvPr>
          <p:cNvSpPr/>
          <p:nvPr/>
        </p:nvSpPr>
        <p:spPr>
          <a:xfrm>
            <a:off x="9138153" y="3426215"/>
            <a:ext cx="1259034" cy="12265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Ellipse 17">
            <a:extLst>
              <a:ext uri="{FF2B5EF4-FFF2-40B4-BE49-F238E27FC236}">
                <a16:creationId xmlns:a16="http://schemas.microsoft.com/office/drawing/2014/main" id="{7F36314A-CCED-4599-ACA1-D09575B50A25}"/>
              </a:ext>
            </a:extLst>
          </p:cNvPr>
          <p:cNvSpPr/>
          <p:nvPr/>
        </p:nvSpPr>
        <p:spPr>
          <a:xfrm rot="16200000">
            <a:off x="7893671" y="3847724"/>
            <a:ext cx="1043827" cy="49757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Tree>
    <p:extLst>
      <p:ext uri="{BB962C8B-B14F-4D97-AF65-F5344CB8AC3E}">
        <p14:creationId xmlns:p14="http://schemas.microsoft.com/office/powerpoint/2010/main" val="38343652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6C42026-728E-4974-953A-619B2B7917B2}"/>
              </a:ext>
            </a:extLst>
          </p:cNvPr>
          <p:cNvSpPr txBox="1"/>
          <p:nvPr/>
        </p:nvSpPr>
        <p:spPr>
          <a:xfrm>
            <a:off x="774583" y="657872"/>
            <a:ext cx="11417417" cy="1754326"/>
          </a:xfrm>
          <a:prstGeom prst="rect">
            <a:avLst/>
          </a:prstGeom>
          <a:noFill/>
        </p:spPr>
        <p:txBody>
          <a:bodyPr wrap="square" rtlCol="0">
            <a:spAutoFit/>
          </a:bodyPr>
          <a:lstStyle/>
          <a:p>
            <a:pPr algn="ctr"/>
            <a:r>
              <a:rPr lang="en-US" dirty="0"/>
              <a:t>Linear dimensions also need to be tolerated.</a:t>
            </a:r>
            <a:br>
              <a:rPr lang="en-US" dirty="0"/>
            </a:br>
            <a:r>
              <a:rPr lang="en-US" dirty="0"/>
              <a:t>The example below shows a reactor in which we will assemble three samples.</a:t>
            </a:r>
            <a:br>
              <a:rPr lang="en-US" dirty="0"/>
            </a:br>
            <a:r>
              <a:rPr lang="en-US" dirty="0"/>
              <a:t>The tolerances of 20 ± 0.2 mm and 5 ± 0.1 mm are provided by the supplier.</a:t>
            </a:r>
            <a:br>
              <a:rPr lang="en-US" dirty="0"/>
            </a:br>
            <a:r>
              <a:rPr lang="en-US" dirty="0"/>
              <a:t>A minimum clearance of 0.1 mm and a maximum clearance of 1 mm ensure the proper functioning of the reactor.</a:t>
            </a:r>
            <a:br>
              <a:rPr lang="en-US" dirty="0"/>
            </a:br>
            <a:r>
              <a:rPr lang="en-US" dirty="0"/>
              <a:t>The goal is to define the manufacturing tolerance for dimension A3.</a:t>
            </a:r>
            <a:endParaRPr lang="fr-FR" dirty="0"/>
          </a:p>
          <a:p>
            <a:endParaRPr lang="fr-CH" dirty="0"/>
          </a:p>
        </p:txBody>
      </p:sp>
      <p:pic>
        <p:nvPicPr>
          <p:cNvPr id="9" name="Image 8">
            <a:extLst>
              <a:ext uri="{FF2B5EF4-FFF2-40B4-BE49-F238E27FC236}">
                <a16:creationId xmlns:a16="http://schemas.microsoft.com/office/drawing/2014/main" id="{14462D80-FF20-4543-A8B0-99363415AB14}"/>
              </a:ext>
            </a:extLst>
          </p:cNvPr>
          <p:cNvPicPr>
            <a:picLocks noChangeAspect="1"/>
          </p:cNvPicPr>
          <p:nvPr/>
        </p:nvPicPr>
        <p:blipFill>
          <a:blip r:embed="rId3">
            <a:clrChange>
              <a:clrFrom>
                <a:srgbClr val="EDEDD6"/>
              </a:clrFrom>
              <a:clrTo>
                <a:srgbClr val="EDEDD6">
                  <a:alpha val="0"/>
                </a:srgbClr>
              </a:clrTo>
            </a:clrChange>
          </a:blip>
          <a:stretch>
            <a:fillRect/>
          </a:stretch>
        </p:blipFill>
        <p:spPr>
          <a:xfrm>
            <a:off x="1241570" y="2220683"/>
            <a:ext cx="9708859" cy="4208591"/>
          </a:xfrm>
          <a:prstGeom prst="rect">
            <a:avLst/>
          </a:prstGeom>
        </p:spPr>
      </p:pic>
      <p:sp>
        <p:nvSpPr>
          <p:cNvPr id="11" name="Espace réservé du texte 4">
            <a:extLst>
              <a:ext uri="{FF2B5EF4-FFF2-40B4-BE49-F238E27FC236}">
                <a16:creationId xmlns:a16="http://schemas.microsoft.com/office/drawing/2014/main" id="{9AFDBC89-B91D-4ACF-9DDB-3C89420BDF2D}"/>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600" b="1" dirty="0" err="1">
                <a:solidFill>
                  <a:srgbClr val="000000"/>
                </a:solidFill>
                <a:latin typeface="Calibri"/>
              </a:rPr>
              <a:t>Assembly</a:t>
            </a:r>
            <a:r>
              <a:rPr lang="fr-FR" sz="1600" b="1" dirty="0">
                <a:solidFill>
                  <a:srgbClr val="000000"/>
                </a:solidFill>
                <a:latin typeface="Calibri"/>
              </a:rPr>
              <a:t> </a:t>
            </a:r>
            <a:r>
              <a:rPr lang="fr-FR" sz="1600" b="1" dirty="0" err="1">
                <a:solidFill>
                  <a:srgbClr val="000000"/>
                </a:solidFill>
                <a:latin typeface="Calibri"/>
              </a:rPr>
              <a:t>tolerance</a:t>
            </a:r>
            <a:endParaRPr lang="fr-CH" sz="1400" b="1"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82980212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15DF63-BDA6-49F8-945A-8F5EBE2955FC}"/>
              </a:ext>
            </a:extLst>
          </p:cNvPr>
          <p:cNvPicPr>
            <a:picLocks noChangeAspect="1"/>
          </p:cNvPicPr>
          <p:nvPr/>
        </p:nvPicPr>
        <p:blipFill>
          <a:blip r:embed="rId2">
            <a:clrChange>
              <a:clrFrom>
                <a:srgbClr val="EDEDD6"/>
              </a:clrFrom>
              <a:clrTo>
                <a:srgbClr val="EDEDD6">
                  <a:alpha val="0"/>
                </a:srgbClr>
              </a:clrTo>
            </a:clrChange>
          </a:blip>
          <a:stretch>
            <a:fillRect/>
          </a:stretch>
        </p:blipFill>
        <p:spPr>
          <a:xfrm>
            <a:off x="3391081" y="3491043"/>
            <a:ext cx="3686915" cy="2938231"/>
          </a:xfrm>
          <a:prstGeom prst="rect">
            <a:avLst/>
          </a:prstGeom>
        </p:spPr>
      </p:pic>
      <p:sp>
        <p:nvSpPr>
          <p:cNvPr id="5" name="ZoneTexte 4">
            <a:extLst>
              <a:ext uri="{FF2B5EF4-FFF2-40B4-BE49-F238E27FC236}">
                <a16:creationId xmlns:a16="http://schemas.microsoft.com/office/drawing/2014/main" id="{B6C42026-728E-4974-953A-619B2B7917B2}"/>
              </a:ext>
            </a:extLst>
          </p:cNvPr>
          <p:cNvSpPr txBox="1"/>
          <p:nvPr/>
        </p:nvSpPr>
        <p:spPr>
          <a:xfrm>
            <a:off x="1773945" y="212949"/>
            <a:ext cx="9475121" cy="923330"/>
          </a:xfrm>
          <a:prstGeom prst="rect">
            <a:avLst/>
          </a:prstGeom>
          <a:noFill/>
        </p:spPr>
        <p:txBody>
          <a:bodyPr wrap="square" rtlCol="0">
            <a:spAutoFit/>
          </a:bodyPr>
          <a:lstStyle/>
          <a:p>
            <a:pPr algn="ctr"/>
            <a:r>
              <a:rPr lang="en-US" dirty="0"/>
              <a:t>The vector method will help us define the tolerance of dimension A3 by applying the following rule:</a:t>
            </a:r>
            <a:br>
              <a:rPr lang="en-US" dirty="0"/>
            </a:br>
            <a:r>
              <a:rPr lang="en-US" dirty="0"/>
              <a:t>The sum of the tolerance intervals (IT) is equal to the IT of the functional clearance.</a:t>
            </a:r>
            <a:br>
              <a:rPr lang="en-US" dirty="0"/>
            </a:br>
            <a:r>
              <a:rPr lang="en-US" b="1" dirty="0"/>
              <a:t>ITA1 + ITA2 + ITA3 = IT clearance</a:t>
            </a:r>
            <a:endParaRPr lang="fr-CH" b="1" dirty="0"/>
          </a:p>
        </p:txBody>
      </p:sp>
      <p:sp>
        <p:nvSpPr>
          <p:cNvPr id="2" name="ZoneTexte 1">
            <a:extLst>
              <a:ext uri="{FF2B5EF4-FFF2-40B4-BE49-F238E27FC236}">
                <a16:creationId xmlns:a16="http://schemas.microsoft.com/office/drawing/2014/main" id="{A4137860-8091-48B0-8F79-12E9974C0D15}"/>
              </a:ext>
            </a:extLst>
          </p:cNvPr>
          <p:cNvSpPr txBox="1"/>
          <p:nvPr/>
        </p:nvSpPr>
        <p:spPr>
          <a:xfrm>
            <a:off x="245400" y="2165377"/>
            <a:ext cx="3145681" cy="923330"/>
          </a:xfrm>
          <a:prstGeom prst="rect">
            <a:avLst/>
          </a:prstGeom>
          <a:noFill/>
        </p:spPr>
        <p:txBody>
          <a:bodyPr wrap="square" rtlCol="0">
            <a:spAutoFit/>
          </a:bodyPr>
          <a:lstStyle/>
          <a:p>
            <a:pPr algn="ctr"/>
            <a:r>
              <a:rPr lang="fr-FR" dirty="0" err="1"/>
              <a:t>Jmax</a:t>
            </a:r>
            <a:r>
              <a:rPr lang="fr-FR" dirty="0"/>
              <a:t>=A3max-2*A2min-A1min</a:t>
            </a:r>
          </a:p>
          <a:p>
            <a:pPr algn="ctr"/>
            <a:r>
              <a:rPr lang="fr-FR" dirty="0"/>
              <a:t>A3max=2*A2min+A1min+Jmax</a:t>
            </a:r>
          </a:p>
          <a:p>
            <a:pPr algn="ctr"/>
            <a:r>
              <a:rPr lang="fr-FR" dirty="0"/>
              <a:t>A3max=2*4,9+19,8+1=30,6</a:t>
            </a:r>
            <a:endParaRPr lang="fr-CH" dirty="0"/>
          </a:p>
        </p:txBody>
      </p:sp>
      <p:pic>
        <p:nvPicPr>
          <p:cNvPr id="6" name="Image 5">
            <a:extLst>
              <a:ext uri="{FF2B5EF4-FFF2-40B4-BE49-F238E27FC236}">
                <a16:creationId xmlns:a16="http://schemas.microsoft.com/office/drawing/2014/main" id="{9C808183-FA6A-4A26-A031-540A301F4761}"/>
              </a:ext>
            </a:extLst>
          </p:cNvPr>
          <p:cNvPicPr>
            <a:picLocks noChangeAspect="1"/>
          </p:cNvPicPr>
          <p:nvPr/>
        </p:nvPicPr>
        <p:blipFill rotWithShape="1">
          <a:blip r:embed="rId3">
            <a:clrChange>
              <a:clrFrom>
                <a:srgbClr val="EDEDD6"/>
              </a:clrFrom>
              <a:clrTo>
                <a:srgbClr val="EDEDD6">
                  <a:alpha val="0"/>
                </a:srgbClr>
              </a:clrTo>
            </a:clrChange>
          </a:blip>
          <a:srcRect l="55386" t="10684" b="21145"/>
          <a:stretch/>
        </p:blipFill>
        <p:spPr>
          <a:xfrm>
            <a:off x="234026" y="3681993"/>
            <a:ext cx="2980886" cy="1974429"/>
          </a:xfrm>
          <a:prstGeom prst="rect">
            <a:avLst/>
          </a:prstGeom>
        </p:spPr>
      </p:pic>
      <p:sp>
        <p:nvSpPr>
          <p:cNvPr id="7" name="ZoneTexte 6">
            <a:extLst>
              <a:ext uri="{FF2B5EF4-FFF2-40B4-BE49-F238E27FC236}">
                <a16:creationId xmlns:a16="http://schemas.microsoft.com/office/drawing/2014/main" id="{CE584FD4-172E-4714-9521-798287470058}"/>
              </a:ext>
            </a:extLst>
          </p:cNvPr>
          <p:cNvSpPr txBox="1"/>
          <p:nvPr/>
        </p:nvSpPr>
        <p:spPr>
          <a:xfrm>
            <a:off x="3785892" y="2165377"/>
            <a:ext cx="3145681" cy="923330"/>
          </a:xfrm>
          <a:prstGeom prst="rect">
            <a:avLst/>
          </a:prstGeom>
          <a:noFill/>
        </p:spPr>
        <p:txBody>
          <a:bodyPr wrap="square" rtlCol="0">
            <a:spAutoFit/>
          </a:bodyPr>
          <a:lstStyle/>
          <a:p>
            <a:pPr algn="ctr"/>
            <a:r>
              <a:rPr lang="fr-FR" dirty="0" err="1"/>
              <a:t>Jmin</a:t>
            </a:r>
            <a:r>
              <a:rPr lang="fr-FR" dirty="0"/>
              <a:t>=A3min-2*A2max-A1max</a:t>
            </a:r>
          </a:p>
          <a:p>
            <a:pPr algn="ctr"/>
            <a:r>
              <a:rPr lang="fr-FR" dirty="0"/>
              <a:t>A3min=2*A2max+A1max+JminA3min=2*5,1+20,2+0,1=30,5</a:t>
            </a:r>
            <a:endParaRPr lang="fr-CH" dirty="0"/>
          </a:p>
        </p:txBody>
      </p:sp>
      <p:sp>
        <p:nvSpPr>
          <p:cNvPr id="11" name="ZoneTexte 10">
            <a:extLst>
              <a:ext uri="{FF2B5EF4-FFF2-40B4-BE49-F238E27FC236}">
                <a16:creationId xmlns:a16="http://schemas.microsoft.com/office/drawing/2014/main" id="{3B8FC638-9EA9-4BF0-80AC-60234A193946}"/>
              </a:ext>
            </a:extLst>
          </p:cNvPr>
          <p:cNvSpPr txBox="1"/>
          <p:nvPr/>
        </p:nvSpPr>
        <p:spPr>
          <a:xfrm>
            <a:off x="7326385" y="1416329"/>
            <a:ext cx="4865615" cy="1754326"/>
          </a:xfrm>
          <a:prstGeom prst="rect">
            <a:avLst/>
          </a:prstGeom>
          <a:noFill/>
        </p:spPr>
        <p:txBody>
          <a:bodyPr wrap="square">
            <a:spAutoFit/>
          </a:bodyPr>
          <a:lstStyle/>
          <a:p>
            <a:pPr algn="ctr"/>
            <a:r>
              <a:rPr lang="en-US" dirty="0"/>
              <a:t>This example highlights the importance of quickly defining the tolerance of the samples, as it has a direct impact on the design and its cost.</a:t>
            </a:r>
            <a:br>
              <a:rPr lang="en-US" dirty="0"/>
            </a:br>
            <a:r>
              <a:rPr lang="en-US" dirty="0"/>
              <a:t>If the sum of the IT is greater than the IT of the clearance, an adjustment during assembly becomes mandatory.</a:t>
            </a:r>
            <a:endParaRPr lang="fr-CH" dirty="0"/>
          </a:p>
        </p:txBody>
      </p:sp>
      <p:grpSp>
        <p:nvGrpSpPr>
          <p:cNvPr id="12" name="Groupe 11">
            <a:extLst>
              <a:ext uri="{FF2B5EF4-FFF2-40B4-BE49-F238E27FC236}">
                <a16:creationId xmlns:a16="http://schemas.microsoft.com/office/drawing/2014/main" id="{F7FA5BF4-2EA2-4825-AC75-86CCF6F758EF}"/>
              </a:ext>
            </a:extLst>
          </p:cNvPr>
          <p:cNvGrpSpPr/>
          <p:nvPr/>
        </p:nvGrpSpPr>
        <p:grpSpPr>
          <a:xfrm>
            <a:off x="7463540" y="3450706"/>
            <a:ext cx="4342920" cy="2805648"/>
            <a:chOff x="7463540" y="3450706"/>
            <a:chExt cx="4342920" cy="2805648"/>
          </a:xfrm>
        </p:grpSpPr>
        <p:pic>
          <p:nvPicPr>
            <p:cNvPr id="8" name="Image 7">
              <a:extLst>
                <a:ext uri="{FF2B5EF4-FFF2-40B4-BE49-F238E27FC236}">
                  <a16:creationId xmlns:a16="http://schemas.microsoft.com/office/drawing/2014/main" id="{468FCE77-35E2-4515-ABED-EAB1DC0E2BF6}"/>
                </a:ext>
              </a:extLst>
            </p:cNvPr>
            <p:cNvPicPr>
              <a:picLocks noChangeAspect="1"/>
            </p:cNvPicPr>
            <p:nvPr/>
          </p:nvPicPr>
          <p:blipFill>
            <a:blip r:embed="rId4">
              <a:clrChange>
                <a:clrFrom>
                  <a:srgbClr val="EDEDD6"/>
                </a:clrFrom>
                <a:clrTo>
                  <a:srgbClr val="EDEDD6">
                    <a:alpha val="0"/>
                  </a:srgbClr>
                </a:clrTo>
              </a:clrChange>
            </a:blip>
            <a:stretch>
              <a:fillRect/>
            </a:stretch>
          </p:blipFill>
          <p:spPr>
            <a:xfrm>
              <a:off x="7463540" y="3450706"/>
              <a:ext cx="4342920" cy="2805648"/>
            </a:xfrm>
            <a:prstGeom prst="rect">
              <a:avLst/>
            </a:prstGeom>
          </p:spPr>
        </p:pic>
        <p:sp>
          <p:nvSpPr>
            <p:cNvPr id="10" name="Ellipse 9">
              <a:extLst>
                <a:ext uri="{FF2B5EF4-FFF2-40B4-BE49-F238E27FC236}">
                  <a16:creationId xmlns:a16="http://schemas.microsoft.com/office/drawing/2014/main" id="{EB975486-9C24-426B-B2DB-06D54A7D2288}"/>
                </a:ext>
              </a:extLst>
            </p:cNvPr>
            <p:cNvSpPr/>
            <p:nvPr/>
          </p:nvSpPr>
          <p:spPr>
            <a:xfrm>
              <a:off x="8883942" y="4945644"/>
              <a:ext cx="713064" cy="316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4" name="Espace réservé du texte 4">
            <a:extLst>
              <a:ext uri="{FF2B5EF4-FFF2-40B4-BE49-F238E27FC236}">
                <a16:creationId xmlns:a16="http://schemas.microsoft.com/office/drawing/2014/main" id="{6470A15F-3E99-4599-ACF7-ABEAEBE56E1A}"/>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600" b="1" dirty="0" err="1">
                <a:solidFill>
                  <a:srgbClr val="000000"/>
                </a:solidFill>
                <a:latin typeface="Calibri"/>
              </a:rPr>
              <a:t>Assembly</a:t>
            </a:r>
            <a:r>
              <a:rPr lang="fr-FR" sz="1600" b="1" dirty="0">
                <a:solidFill>
                  <a:srgbClr val="000000"/>
                </a:solidFill>
                <a:latin typeface="Calibri"/>
              </a:rPr>
              <a:t> </a:t>
            </a:r>
            <a:r>
              <a:rPr lang="fr-FR" sz="1600" b="1" dirty="0" err="1">
                <a:solidFill>
                  <a:srgbClr val="000000"/>
                </a:solidFill>
                <a:latin typeface="Calibri"/>
              </a:rPr>
              <a:t>tolerance</a:t>
            </a:r>
            <a:endParaRPr lang="fr-CH" sz="1400" b="1"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7888928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40E1CE77-2713-4576-8EDE-11F41C781AF7}"/>
              </a:ext>
            </a:extLst>
          </p:cNvPr>
          <p:cNvPicPr>
            <a:picLocks noChangeAspect="1"/>
          </p:cNvPicPr>
          <p:nvPr/>
        </p:nvPicPr>
        <p:blipFill>
          <a:blip r:embed="rId3"/>
          <a:stretch>
            <a:fillRect/>
          </a:stretch>
        </p:blipFill>
        <p:spPr>
          <a:xfrm>
            <a:off x="1384611" y="922922"/>
            <a:ext cx="9422763" cy="5399998"/>
          </a:xfrm>
          <a:prstGeom prst="rect">
            <a:avLst/>
          </a:prstGeom>
          <a:noFill/>
          <a:ln cap="flat">
            <a:noFill/>
          </a:ln>
        </p:spPr>
      </p:pic>
      <p:sp>
        <p:nvSpPr>
          <p:cNvPr id="4" name="Rectangle 6">
            <a:extLst>
              <a:ext uri="{FF2B5EF4-FFF2-40B4-BE49-F238E27FC236}">
                <a16:creationId xmlns:a16="http://schemas.microsoft.com/office/drawing/2014/main" id="{4D854062-D126-4AA6-9255-9DAAFBBBD243}"/>
              </a:ext>
            </a:extLst>
          </p:cNvPr>
          <p:cNvSpPr/>
          <p:nvPr/>
        </p:nvSpPr>
        <p:spPr>
          <a:xfrm rot="20948116">
            <a:off x="3798619" y="3113028"/>
            <a:ext cx="4750847" cy="1200332"/>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7200" b="1" i="0" u="none" strike="noStrike" kern="1200" cap="none" spc="50" baseline="0" dirty="0">
                <a:solidFill>
                  <a:srgbClr val="FEFEFE"/>
                </a:solidFill>
                <a:uFillTx/>
                <a:latin typeface="Calibri"/>
              </a:rPr>
              <a:t>Questions ?</a:t>
            </a:r>
            <a:endParaRPr lang="fr-CH" sz="7200" b="1" i="0" u="none" strike="noStrike" kern="1200" cap="none" spc="50" baseline="0" dirty="0">
              <a:solidFill>
                <a:srgbClr val="FEFEFE"/>
              </a:solidFill>
              <a:uFillTx/>
              <a:latin typeface="Calibri"/>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61227131-34B0-41CA-89F9-26F8032373D1}"/>
              </a:ext>
            </a:extLst>
          </p:cNvPr>
          <p:cNvSpPr txBox="1">
            <a:spLocks noGrp="1"/>
          </p:cNvSpPr>
          <p:nvPr>
            <p:ph type="title"/>
          </p:nvPr>
        </p:nvSpPr>
        <p:spPr>
          <a:xfrm>
            <a:off x="351988" y="1182849"/>
            <a:ext cx="11488024" cy="4151550"/>
          </a:xfrm>
          <a:noFill/>
        </p:spPr>
        <p:txBody>
          <a:bodyPr>
            <a:normAutofit/>
          </a:bodyPr>
          <a:lstStyle/>
          <a:p>
            <a:pPr algn="ctr"/>
            <a:r>
              <a:rPr lang="en-US" sz="2200" dirty="0">
                <a:solidFill>
                  <a:schemeClr val="tx1"/>
                </a:solidFill>
                <a:latin typeface="+mn-lt"/>
                <a:ea typeface="+mn-ea"/>
                <a:cs typeface="+mn-cs"/>
              </a:rPr>
              <a:t>The design of a machine is a complex process that requires a methodical approach, combining </a:t>
            </a:r>
            <a:r>
              <a:rPr lang="en-US" sz="2200" b="1" dirty="0">
                <a:solidFill>
                  <a:schemeClr val="tx1"/>
                </a:solidFill>
                <a:latin typeface="+mn-lt"/>
                <a:ea typeface="+mn-ea"/>
                <a:cs typeface="+mn-cs"/>
              </a:rPr>
              <a:t>technical knowledge, safety standards,</a:t>
            </a:r>
            <a:r>
              <a:rPr lang="en-US" sz="2200" dirty="0">
                <a:solidFill>
                  <a:schemeClr val="tx1"/>
                </a:solidFill>
                <a:latin typeface="+mn-lt"/>
                <a:ea typeface="+mn-ea"/>
                <a:cs typeface="+mn-cs"/>
              </a:rPr>
              <a:t> and a </a:t>
            </a:r>
            <a:r>
              <a:rPr lang="en-US" sz="2200" b="1" dirty="0">
                <a:solidFill>
                  <a:schemeClr val="tx1"/>
                </a:solidFill>
                <a:latin typeface="+mn-lt"/>
                <a:ea typeface="+mn-ea"/>
                <a:cs typeface="+mn-cs"/>
              </a:rPr>
              <a:t>thorough understanding </a:t>
            </a:r>
            <a:r>
              <a:rPr lang="en-US" sz="2200" dirty="0">
                <a:solidFill>
                  <a:schemeClr val="tx1"/>
                </a:solidFill>
                <a:latin typeface="+mn-lt"/>
                <a:ea typeface="+mn-ea"/>
                <a:cs typeface="+mn-cs"/>
              </a:rPr>
              <a:t>of the client’s needs. It begins with the analysis of requirements, which involves identifying the functions to be fulfilled, the operating conditions, and environmental constraints. The fundamental starting point is the functional </a:t>
            </a:r>
            <a:r>
              <a:rPr lang="en-US" sz="2200" b="1" dirty="0">
                <a:solidFill>
                  <a:schemeClr val="tx1"/>
                </a:solidFill>
                <a:latin typeface="+mn-lt"/>
                <a:ea typeface="+mn-ea"/>
                <a:cs typeface="+mn-cs"/>
              </a:rPr>
              <a:t>specifications document</a:t>
            </a:r>
            <a:r>
              <a:rPr lang="en-US" sz="2200" dirty="0">
                <a:solidFill>
                  <a:schemeClr val="tx1"/>
                </a:solidFill>
                <a:latin typeface="+mn-lt"/>
                <a:ea typeface="+mn-ea"/>
                <a:cs typeface="+mn-cs"/>
              </a:rPr>
              <a:t>, which guides the technical choices.</a:t>
            </a:r>
            <a:br>
              <a:rPr lang="en-US" sz="2200" dirty="0">
                <a:solidFill>
                  <a:schemeClr val="tx1"/>
                </a:solidFill>
                <a:latin typeface="+mn-lt"/>
                <a:ea typeface="+mn-ea"/>
                <a:cs typeface="+mn-cs"/>
              </a:rPr>
            </a:br>
            <a:r>
              <a:rPr lang="en-US" sz="2200" dirty="0">
                <a:solidFill>
                  <a:schemeClr val="tx1"/>
                </a:solidFill>
                <a:latin typeface="+mn-lt"/>
                <a:ea typeface="+mn-ea"/>
                <a:cs typeface="+mn-cs"/>
              </a:rPr>
              <a:t>Next comes the pre-sizing phase, where initial solutions are evaluated in terms of materials, geometry, and technology. These choices are then refined during the sizing phase, which includes mechanical calculations (pressure, temperature, allowable stresses). Once the design is validated through the creation of a general </a:t>
            </a:r>
            <a:r>
              <a:rPr lang="en-US" sz="2200" b="1" dirty="0">
                <a:solidFill>
                  <a:schemeClr val="tx1"/>
                </a:solidFill>
                <a:latin typeface="+mn-lt"/>
                <a:ea typeface="+mn-ea"/>
                <a:cs typeface="+mn-cs"/>
              </a:rPr>
              <a:t>assembly drawing </a:t>
            </a:r>
            <a:r>
              <a:rPr lang="en-US" sz="2200" dirty="0">
                <a:solidFill>
                  <a:schemeClr val="tx1"/>
                </a:solidFill>
                <a:latin typeface="+mn-lt"/>
                <a:ea typeface="+mn-ea"/>
                <a:cs typeface="+mn-cs"/>
              </a:rPr>
              <a:t>that serves as a </a:t>
            </a:r>
            <a:r>
              <a:rPr lang="en-US" sz="2200" b="1" dirty="0">
                <a:solidFill>
                  <a:schemeClr val="tx1"/>
                </a:solidFill>
                <a:latin typeface="+mn-lt"/>
                <a:ea typeface="+mn-ea"/>
                <a:cs typeface="+mn-cs"/>
              </a:rPr>
              <a:t>contract between the parties</a:t>
            </a:r>
            <a:r>
              <a:rPr lang="en-US" sz="2200" dirty="0">
                <a:solidFill>
                  <a:schemeClr val="tx1"/>
                </a:solidFill>
                <a:latin typeface="+mn-lt"/>
                <a:ea typeface="+mn-ea"/>
                <a:cs typeface="+mn-cs"/>
              </a:rPr>
              <a:t>, the project is finalized with the preparation of manufacturing drawings, which precisely outline the technical specifications of each component. These detailed plans will serve as a reference during manufacturing, quality control, and machine assembly.</a:t>
            </a:r>
            <a:endParaRPr lang="fr-CH" sz="2200" dirty="0">
              <a:solidFill>
                <a:srgbClr val="000000"/>
              </a:solidFill>
              <a:ea typeface="+mn-ea"/>
              <a:cs typeface="+mn-cs"/>
            </a:endParaRPr>
          </a:p>
        </p:txBody>
      </p:sp>
      <p:sp>
        <p:nvSpPr>
          <p:cNvPr id="4" name="Titre 1">
            <a:extLst>
              <a:ext uri="{FF2B5EF4-FFF2-40B4-BE49-F238E27FC236}">
                <a16:creationId xmlns:a16="http://schemas.microsoft.com/office/drawing/2014/main" id="{D488C25E-F1D2-4DE6-A07B-3A06CD3B9158}"/>
              </a:ext>
            </a:extLst>
          </p:cNvPr>
          <p:cNvSpPr txBox="1"/>
          <p:nvPr/>
        </p:nvSpPr>
        <p:spPr>
          <a:xfrm>
            <a:off x="1473610" y="102165"/>
            <a:ext cx="10515600" cy="760287"/>
          </a:xfrm>
          <a:prstGeom prst="rect">
            <a:avLst/>
          </a:prstGeom>
          <a:noFill/>
          <a:ln cap="flat">
            <a:noFill/>
          </a:ln>
        </p:spPr>
        <p:txBody>
          <a:bodyPr vert="horz" wrap="square" lIns="215999"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CH" sz="4800" b="0" i="0" u="none" strike="noStrike" kern="1200" cap="none" spc="0" baseline="0" dirty="0">
                <a:solidFill>
                  <a:srgbClr val="A6A6A6"/>
                </a:solidFill>
                <a:uFillTx/>
                <a:latin typeface="Calibri Light"/>
              </a:rPr>
              <a:t>Introduction</a:t>
            </a:r>
          </a:p>
        </p:txBody>
      </p:sp>
      <p:sp>
        <p:nvSpPr>
          <p:cNvPr id="6" name="Espace réservé du texte 4">
            <a:extLst>
              <a:ext uri="{FF2B5EF4-FFF2-40B4-BE49-F238E27FC236}">
                <a16:creationId xmlns:a16="http://schemas.microsoft.com/office/drawing/2014/main" id="{E82A33C3-8253-4A32-A023-70D63E5666E9}"/>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600" b="1"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Functional</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Study</a:t>
            </a:r>
            <a:r>
              <a:rPr lang="fr-FR" sz="1200" b="0" i="0" u="none" strike="noStrike" kern="1200" cap="none" spc="0" baseline="0" dirty="0">
                <a:solidFill>
                  <a:srgbClr val="000000"/>
                </a:solidFill>
                <a:uFillTx/>
                <a:latin typeface="Calibri"/>
              </a:rPr>
              <a:t> –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name="Slide73">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48257BF4-4EDF-40EE-B933-36692501AD10}"/>
              </a:ext>
            </a:extLst>
          </p:cNvPr>
          <p:cNvSpPr txBox="1"/>
          <p:nvPr/>
        </p:nvSpPr>
        <p:spPr>
          <a:xfrm>
            <a:off x="844548" y="1195414"/>
            <a:ext cx="10515600" cy="1740733"/>
          </a:xfrm>
          <a:prstGeom prst="rect">
            <a:avLst/>
          </a:prstGeom>
          <a:noFill/>
          <a:ln cap="flat">
            <a:noFill/>
          </a:ln>
        </p:spPr>
        <p:txBody>
          <a:bodyPr vert="horz" wrap="square" lIns="215999" tIns="45720" rIns="91440" bIns="45720" anchor="ctr" anchorCtr="0" compatLnSpc="1">
            <a:normAutofit/>
          </a:bodyPr>
          <a:lstStyle/>
          <a:p>
            <a:pPr marL="0" marR="0" lvl="0" indent="0"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2400" kern="0" dirty="0">
                <a:solidFill>
                  <a:srgbClr val="000000"/>
                </a:solidFill>
              </a:rPr>
              <a:t>In this course, we will go through the steps that lead to the creation of a preliminary 3D study on Inventor.</a:t>
            </a:r>
            <a:br>
              <a:rPr lang="en-US" sz="2400" kern="0" dirty="0">
                <a:solidFill>
                  <a:srgbClr val="000000"/>
                </a:solidFill>
              </a:rPr>
            </a:br>
            <a:r>
              <a:rPr lang="en-US" sz="2400" kern="0" dirty="0">
                <a:solidFill>
                  <a:srgbClr val="000000"/>
                </a:solidFill>
              </a:rPr>
              <a:t>We will explore the methods that can assist during the first three steps:</a:t>
            </a:r>
            <a:endParaRPr lang="fr-FR" sz="2400" kern="0" dirty="0">
              <a:solidFill>
                <a:srgbClr val="000000"/>
              </a:solidFill>
            </a:endParaRPr>
          </a:p>
        </p:txBody>
      </p:sp>
      <p:sp>
        <p:nvSpPr>
          <p:cNvPr id="4" name="Espace réservé du texte 2">
            <a:extLst>
              <a:ext uri="{FF2B5EF4-FFF2-40B4-BE49-F238E27FC236}">
                <a16:creationId xmlns:a16="http://schemas.microsoft.com/office/drawing/2014/main" id="{B3BB39E1-29F5-479F-A234-F393C6226141}"/>
              </a:ext>
            </a:extLst>
          </p:cNvPr>
          <p:cNvSpPr txBox="1"/>
          <p:nvPr/>
        </p:nvSpPr>
        <p:spPr>
          <a:xfrm>
            <a:off x="838200" y="3132646"/>
            <a:ext cx="10515600" cy="2296058"/>
          </a:xfrm>
          <a:prstGeom prst="rect">
            <a:avLst/>
          </a:prstGeom>
          <a:noFill/>
          <a:ln cap="flat">
            <a:noFill/>
          </a:ln>
        </p:spPr>
        <p:txBody>
          <a:bodyPr vert="horz" wrap="square" lIns="91440" tIns="45720" rIns="91440" bIns="45720" anchor="t" anchorCtr="0" compatLnSpc="1">
            <a:normAutofit fontScale="40000" lnSpcReduction="20000"/>
          </a:bodyPr>
          <a:lstStyle/>
          <a:p>
            <a:pPr marR="0" lvl="0" defTabSz="914400" rtl="0" fontAlgn="auto" hangingPunct="1">
              <a:lnSpc>
                <a:spcPct val="70000"/>
              </a:lnSpc>
              <a:spcBef>
                <a:spcPts val="1000"/>
              </a:spcBef>
              <a:spcAft>
                <a:spcPts val="0"/>
              </a:spcAft>
              <a:buSzPct val="100000"/>
              <a:tabLst/>
              <a:defRPr sz="1800" b="0" i="0" u="none" strike="noStrike" kern="0" cap="none" spc="0" baseline="0">
                <a:solidFill>
                  <a:srgbClr val="000000"/>
                </a:solidFill>
                <a:uFillTx/>
              </a:defRPr>
            </a:pPr>
            <a:endParaRPr lang="fr-CH" sz="6400" kern="0" dirty="0">
              <a:solidFill>
                <a:srgbClr val="000000"/>
              </a:solidFill>
            </a:endParaRPr>
          </a:p>
          <a:p>
            <a:pPr marL="0" marR="0" lvl="0" indent="0" defTabSz="914400" rtl="0" eaLnBrk="0" fontAlgn="base" latinLnBrk="0" hangingPunct="0">
              <a:lnSpc>
                <a:spcPct val="100000"/>
              </a:lnSpc>
              <a:spcBef>
                <a:spcPct val="0"/>
              </a:spcBef>
              <a:spcAft>
                <a:spcPct val="0"/>
              </a:spcAft>
              <a:buClrTx/>
              <a:buSzTx/>
              <a:buFontTx/>
              <a:buChar char="•"/>
              <a:tabLst/>
            </a:pPr>
            <a:r>
              <a:rPr lang="fr-FR" altLang="fr-FR" sz="6400" kern="0" dirty="0" err="1">
                <a:solidFill>
                  <a:srgbClr val="000000"/>
                </a:solidFill>
              </a:rPr>
              <a:t>Definition</a:t>
            </a:r>
            <a:r>
              <a:rPr lang="fr-FR" altLang="fr-FR" sz="6400" kern="0" dirty="0">
                <a:solidFill>
                  <a:srgbClr val="000000"/>
                </a:solidFill>
              </a:rPr>
              <a:t> of </a:t>
            </a:r>
            <a:r>
              <a:rPr lang="fr-FR" altLang="fr-FR" sz="6400" kern="0" dirty="0" err="1">
                <a:solidFill>
                  <a:srgbClr val="000000"/>
                </a:solidFill>
              </a:rPr>
              <a:t>Requirements</a:t>
            </a:r>
            <a:endParaRPr lang="fr-FR" altLang="fr-FR" sz="6400" kern="0" dirty="0">
              <a:solidFill>
                <a:srgbClr val="000000"/>
              </a:solidFill>
            </a:endParaRPr>
          </a:p>
          <a:p>
            <a:pPr marL="0" marR="0" lvl="0" indent="0" defTabSz="914400" rtl="0" eaLnBrk="0" fontAlgn="base" latinLnBrk="0" hangingPunct="0">
              <a:lnSpc>
                <a:spcPct val="100000"/>
              </a:lnSpc>
              <a:spcBef>
                <a:spcPct val="0"/>
              </a:spcBef>
              <a:spcAft>
                <a:spcPct val="0"/>
              </a:spcAft>
              <a:buClrTx/>
              <a:buSzTx/>
              <a:buFontTx/>
              <a:buChar char="•"/>
              <a:tabLst/>
            </a:pPr>
            <a:r>
              <a:rPr lang="fr-FR" altLang="fr-FR" sz="6400" kern="0" dirty="0" err="1">
                <a:solidFill>
                  <a:srgbClr val="000000"/>
                </a:solidFill>
              </a:rPr>
              <a:t>Functional</a:t>
            </a:r>
            <a:r>
              <a:rPr lang="fr-FR" altLang="fr-FR" sz="6400" kern="0" dirty="0">
                <a:solidFill>
                  <a:srgbClr val="000000"/>
                </a:solidFill>
              </a:rPr>
              <a:t> </a:t>
            </a:r>
            <a:r>
              <a:rPr lang="fr-FR" altLang="fr-FR" sz="6400" kern="0" dirty="0" err="1">
                <a:solidFill>
                  <a:srgbClr val="000000"/>
                </a:solidFill>
              </a:rPr>
              <a:t>Study</a:t>
            </a:r>
            <a:endParaRPr lang="fr-FR" altLang="fr-FR" sz="6400" kern="0" dirty="0">
              <a:solidFill>
                <a:srgbClr val="000000"/>
              </a:solidFill>
            </a:endParaRPr>
          </a:p>
          <a:p>
            <a:pPr marL="0" marR="0" lvl="0" indent="0" defTabSz="914400" rtl="0" eaLnBrk="0" fontAlgn="base" latinLnBrk="0" hangingPunct="0">
              <a:lnSpc>
                <a:spcPct val="100000"/>
              </a:lnSpc>
              <a:spcBef>
                <a:spcPct val="0"/>
              </a:spcBef>
              <a:spcAft>
                <a:spcPct val="0"/>
              </a:spcAft>
              <a:buClrTx/>
              <a:buSzTx/>
              <a:buFontTx/>
              <a:buChar char="•"/>
              <a:tabLst/>
            </a:pPr>
            <a:r>
              <a:rPr lang="fr-FR" altLang="fr-FR" sz="6400" kern="0" dirty="0">
                <a:solidFill>
                  <a:srgbClr val="000000"/>
                </a:solidFill>
              </a:rPr>
              <a:t>Preliminary Design: </a:t>
            </a:r>
            <a:r>
              <a:rPr lang="fr-FR" altLang="fr-FR" sz="6400" kern="0" dirty="0" err="1">
                <a:solidFill>
                  <a:srgbClr val="000000"/>
                </a:solidFill>
              </a:rPr>
              <a:t>Kinematics</a:t>
            </a:r>
            <a:r>
              <a:rPr lang="fr-FR" altLang="fr-FR" sz="6400" kern="0" dirty="0">
                <a:solidFill>
                  <a:srgbClr val="000000"/>
                </a:solidFill>
              </a:rPr>
              <a:t>, Architecture, </a:t>
            </a:r>
            <a:r>
              <a:rPr lang="fr-FR" altLang="fr-FR" sz="6400" kern="0" dirty="0" err="1">
                <a:solidFill>
                  <a:srgbClr val="000000"/>
                </a:solidFill>
              </a:rPr>
              <a:t>Technology</a:t>
            </a:r>
            <a:endParaRPr lang="fr-FR" altLang="fr-FR" sz="6400" kern="0" dirty="0">
              <a:solidFill>
                <a:srgbClr val="000000"/>
              </a:solidFill>
            </a:endParaRPr>
          </a:p>
          <a:p>
            <a:pPr marL="0" marR="0" lvl="0" indent="0" defTabSz="914400" rtl="0" eaLnBrk="0" fontAlgn="base" latinLnBrk="0" hangingPunct="0">
              <a:lnSpc>
                <a:spcPct val="100000"/>
              </a:lnSpc>
              <a:spcBef>
                <a:spcPct val="0"/>
              </a:spcBef>
              <a:spcAft>
                <a:spcPct val="0"/>
              </a:spcAft>
              <a:buClrTx/>
              <a:buSzTx/>
              <a:buFontTx/>
              <a:buChar char="•"/>
              <a:tabLst/>
            </a:pPr>
            <a:r>
              <a:rPr lang="fr-FR" altLang="fr-FR" sz="6400" kern="0" dirty="0" err="1">
                <a:solidFill>
                  <a:schemeClr val="bg1">
                    <a:lumMod val="50000"/>
                  </a:schemeClr>
                </a:solidFill>
              </a:rPr>
              <a:t>Detailed</a:t>
            </a:r>
            <a:r>
              <a:rPr lang="fr-FR" altLang="fr-FR" sz="6400" kern="0" dirty="0">
                <a:solidFill>
                  <a:schemeClr val="bg1">
                    <a:lumMod val="50000"/>
                  </a:schemeClr>
                </a:solidFill>
              </a:rPr>
              <a:t> Design: </a:t>
            </a:r>
            <a:r>
              <a:rPr lang="fr-FR" altLang="fr-FR" sz="6400" kern="0" dirty="0" err="1">
                <a:solidFill>
                  <a:schemeClr val="bg1">
                    <a:lumMod val="50000"/>
                  </a:schemeClr>
                </a:solidFill>
              </a:rPr>
              <a:t>Manufacturing</a:t>
            </a:r>
            <a:r>
              <a:rPr lang="fr-FR" altLang="fr-FR" sz="6400" kern="0" dirty="0">
                <a:solidFill>
                  <a:schemeClr val="bg1">
                    <a:lumMod val="50000"/>
                  </a:schemeClr>
                </a:solidFill>
              </a:rPr>
              <a:t> Drawings</a:t>
            </a:r>
          </a:p>
          <a:p>
            <a:pPr marL="0" marR="0" lvl="0" indent="0" defTabSz="914400" rtl="0" eaLnBrk="0" fontAlgn="base" latinLnBrk="0" hangingPunct="0">
              <a:lnSpc>
                <a:spcPct val="100000"/>
              </a:lnSpc>
              <a:spcBef>
                <a:spcPct val="0"/>
              </a:spcBef>
              <a:spcAft>
                <a:spcPct val="0"/>
              </a:spcAft>
              <a:buClrTx/>
              <a:buSzTx/>
              <a:buFontTx/>
              <a:buChar char="•"/>
              <a:tabLst/>
            </a:pPr>
            <a:r>
              <a:rPr lang="fr-FR" altLang="fr-FR" sz="6400" kern="0" dirty="0" err="1">
                <a:solidFill>
                  <a:schemeClr val="bg1">
                    <a:lumMod val="50000"/>
                  </a:schemeClr>
                </a:solidFill>
              </a:rPr>
              <a:t>Prototyping</a:t>
            </a:r>
            <a:r>
              <a:rPr lang="fr-FR" altLang="fr-FR" sz="6400" kern="0" dirty="0">
                <a:solidFill>
                  <a:schemeClr val="bg1">
                    <a:lumMod val="50000"/>
                  </a:schemeClr>
                </a:solidFill>
              </a:rPr>
              <a:t>: </a:t>
            </a:r>
            <a:r>
              <a:rPr lang="fr-FR" altLang="fr-FR" sz="6400" kern="0" dirty="0" err="1">
                <a:solidFill>
                  <a:schemeClr val="bg1">
                    <a:lumMod val="50000"/>
                  </a:schemeClr>
                </a:solidFill>
              </a:rPr>
              <a:t>Manufacturing</a:t>
            </a:r>
            <a:r>
              <a:rPr lang="fr-FR" altLang="fr-FR" sz="6400" kern="0" dirty="0">
                <a:solidFill>
                  <a:schemeClr val="bg1">
                    <a:lumMod val="50000"/>
                  </a:schemeClr>
                </a:solidFill>
              </a:rPr>
              <a:t> and </a:t>
            </a:r>
            <a:r>
              <a:rPr lang="fr-FR" altLang="fr-FR" sz="6400" kern="0" dirty="0" err="1">
                <a:solidFill>
                  <a:schemeClr val="bg1">
                    <a:lumMod val="50000"/>
                  </a:schemeClr>
                </a:solidFill>
              </a:rPr>
              <a:t>Testing</a:t>
            </a:r>
            <a:endParaRPr lang="fr-FR" altLang="fr-FR" sz="6400" kern="0" dirty="0">
              <a:solidFill>
                <a:schemeClr val="bg1">
                  <a:lumMod val="50000"/>
                </a:schemeClr>
              </a:solidFill>
            </a:endParaRPr>
          </a:p>
          <a:p>
            <a:pPr marL="0" marR="0" lvl="0" indent="0" defTabSz="914400" rtl="0" eaLnBrk="0" fontAlgn="base" latinLnBrk="0" hangingPunct="0">
              <a:lnSpc>
                <a:spcPct val="100000"/>
              </a:lnSpc>
              <a:spcBef>
                <a:spcPct val="0"/>
              </a:spcBef>
              <a:spcAft>
                <a:spcPct val="0"/>
              </a:spcAft>
              <a:buClrTx/>
              <a:buSzTx/>
              <a:buFontTx/>
              <a:buChar char="•"/>
              <a:tabLst/>
            </a:pPr>
            <a:r>
              <a:rPr lang="fr-FR" altLang="fr-FR" sz="6400" kern="0" dirty="0" err="1">
                <a:solidFill>
                  <a:schemeClr val="bg1">
                    <a:lumMod val="50000"/>
                  </a:schemeClr>
                </a:solidFill>
              </a:rPr>
              <a:t>Industrialization</a:t>
            </a:r>
            <a:r>
              <a:rPr lang="fr-FR" altLang="fr-FR" sz="6400" kern="0" dirty="0">
                <a:solidFill>
                  <a:schemeClr val="bg1">
                    <a:lumMod val="50000"/>
                  </a:schemeClr>
                </a:solidFill>
              </a:rPr>
              <a:t>: In case of </a:t>
            </a:r>
            <a:r>
              <a:rPr lang="fr-FR" altLang="fr-FR" sz="6400" kern="0" dirty="0" err="1">
                <a:solidFill>
                  <a:schemeClr val="bg1">
                    <a:lumMod val="50000"/>
                  </a:schemeClr>
                </a:solidFill>
              </a:rPr>
              <a:t>product</a:t>
            </a:r>
            <a:r>
              <a:rPr lang="fr-FR" altLang="fr-FR" sz="6400" kern="0" dirty="0">
                <a:solidFill>
                  <a:schemeClr val="bg1">
                    <a:lumMod val="50000"/>
                  </a:schemeClr>
                </a:solidFill>
              </a:rPr>
              <a:t> </a:t>
            </a:r>
            <a:r>
              <a:rPr lang="fr-FR" altLang="fr-FR" sz="6400" kern="0" dirty="0" err="1">
                <a:solidFill>
                  <a:schemeClr val="bg1">
                    <a:lumMod val="50000"/>
                  </a:schemeClr>
                </a:solidFill>
              </a:rPr>
              <a:t>commercialization</a:t>
            </a:r>
            <a:endParaRPr lang="fr-FR" altLang="fr-FR" sz="6400" kern="0" dirty="0">
              <a:solidFill>
                <a:schemeClr val="bg1">
                  <a:lumMod val="50000"/>
                </a:schemeClr>
              </a:solidFill>
            </a:endParaRPr>
          </a:p>
          <a:p>
            <a:pPr marR="0" lvl="0" algn="l" defTabSz="914400" rtl="0" fontAlgn="auto" hangingPunct="1">
              <a:lnSpc>
                <a:spcPct val="70000"/>
              </a:lnSpc>
              <a:spcBef>
                <a:spcPts val="1000"/>
              </a:spcBef>
              <a:spcAft>
                <a:spcPts val="0"/>
              </a:spcAft>
              <a:buSzPct val="100000"/>
              <a:tabLst/>
              <a:defRPr sz="1800" b="0" i="0" u="none" strike="noStrike" kern="0" cap="none" spc="0" baseline="0">
                <a:solidFill>
                  <a:srgbClr val="000000"/>
                </a:solidFill>
                <a:uFillTx/>
              </a:defRPr>
            </a:pPr>
            <a:endParaRPr lang="fr-FR" sz="1800" b="0" i="0" u="none" strike="noStrike" kern="1200" cap="none" spc="0" baseline="0" dirty="0">
              <a:solidFill>
                <a:srgbClr val="000000"/>
              </a:solidFill>
              <a:uFillTx/>
              <a:latin typeface="Calibri"/>
            </a:endParaRPr>
          </a:p>
        </p:txBody>
      </p:sp>
      <p:sp>
        <p:nvSpPr>
          <p:cNvPr id="7" name="Espace réservé du texte 4">
            <a:extLst>
              <a:ext uri="{FF2B5EF4-FFF2-40B4-BE49-F238E27FC236}">
                <a16:creationId xmlns:a16="http://schemas.microsoft.com/office/drawing/2014/main" id="{107BFB79-E3BF-4AD7-AC90-85B75DF23CB0}"/>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600" b="1"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Functional</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Study</a:t>
            </a:r>
            <a:r>
              <a:rPr lang="fr-FR" sz="1200" b="0" i="0" u="none" strike="noStrike" kern="1200" cap="none" spc="0" baseline="0" dirty="0">
                <a:solidFill>
                  <a:srgbClr val="000000"/>
                </a:solidFill>
                <a:uFillTx/>
                <a:latin typeface="Calibri"/>
              </a:rPr>
              <a:t> –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3C912278-DDD8-4B56-98CB-8286BA1D9076}"/>
              </a:ext>
            </a:extLst>
          </p:cNvPr>
          <p:cNvSpPr txBox="1">
            <a:spLocks noGrp="1"/>
          </p:cNvSpPr>
          <p:nvPr>
            <p:ph type="title"/>
          </p:nvPr>
        </p:nvSpPr>
        <p:spPr>
          <a:xfrm>
            <a:off x="926657" y="1255041"/>
            <a:ext cx="5088249" cy="2852735"/>
          </a:xfrm>
          <a:noFill/>
        </p:spPr>
        <p:txBody>
          <a:bodyPr>
            <a:normAutofit/>
          </a:bodyPr>
          <a:lstStyle/>
          <a:p>
            <a:r>
              <a:rPr lang="en-US" sz="2000" kern="0" dirty="0">
                <a:solidFill>
                  <a:srgbClr val="000000"/>
                </a:solidFill>
                <a:latin typeface="+mn-lt"/>
                <a:ea typeface="+mn-ea"/>
                <a:cs typeface="+mn-cs"/>
              </a:rPr>
              <a:t>In this step, the goal is to define what the machine must do and establish the requirements and tolerances.</a:t>
            </a:r>
            <a:br>
              <a:rPr lang="en-US" sz="2000" kern="0" dirty="0">
                <a:solidFill>
                  <a:srgbClr val="000000"/>
                </a:solidFill>
                <a:latin typeface="+mn-lt"/>
                <a:ea typeface="+mn-ea"/>
                <a:cs typeface="+mn-cs"/>
              </a:rPr>
            </a:br>
            <a:r>
              <a:rPr lang="en-US" sz="2000" kern="0" dirty="0">
                <a:solidFill>
                  <a:srgbClr val="000000"/>
                </a:solidFill>
                <a:latin typeface="+mn-lt"/>
                <a:ea typeface="+mn-ea"/>
                <a:cs typeface="+mn-cs"/>
              </a:rPr>
              <a:t>Gathering all relevant information is crucial at this stage.</a:t>
            </a:r>
            <a:br>
              <a:rPr lang="en-US" sz="2000" kern="0" dirty="0">
                <a:solidFill>
                  <a:srgbClr val="000000"/>
                </a:solidFill>
                <a:latin typeface="+mn-lt"/>
                <a:ea typeface="+mn-ea"/>
                <a:cs typeface="+mn-cs"/>
              </a:rPr>
            </a:br>
            <a:r>
              <a:rPr lang="en-US" sz="2000" kern="0" dirty="0">
                <a:solidFill>
                  <a:srgbClr val="000000"/>
                </a:solidFill>
                <a:latin typeface="+mn-lt"/>
                <a:ea typeface="+mn-ea"/>
                <a:cs typeface="+mn-cs"/>
              </a:rPr>
              <a:t>For this step, we will primarily use the following tools:</a:t>
            </a:r>
            <a:br>
              <a:rPr lang="en-US" sz="2000" kern="0" dirty="0">
                <a:solidFill>
                  <a:srgbClr val="000000"/>
                </a:solidFill>
                <a:latin typeface="+mn-lt"/>
                <a:ea typeface="+mn-ea"/>
                <a:cs typeface="+mn-cs"/>
              </a:rPr>
            </a:br>
            <a:r>
              <a:rPr lang="en-US" sz="2000" kern="0" dirty="0">
                <a:solidFill>
                  <a:srgbClr val="000000"/>
                </a:solidFill>
                <a:latin typeface="+mn-lt"/>
                <a:ea typeface="+mn-ea"/>
                <a:cs typeface="+mn-cs"/>
              </a:rPr>
              <a:t>-Schematics</a:t>
            </a:r>
            <a:br>
              <a:rPr lang="en-US" sz="2000" kern="0" dirty="0">
                <a:solidFill>
                  <a:srgbClr val="000000"/>
                </a:solidFill>
                <a:latin typeface="+mn-lt"/>
                <a:ea typeface="+mn-ea"/>
                <a:cs typeface="+mn-cs"/>
              </a:rPr>
            </a:br>
            <a:r>
              <a:rPr lang="en-US" sz="2000" kern="0" dirty="0">
                <a:solidFill>
                  <a:srgbClr val="000000"/>
                </a:solidFill>
                <a:latin typeface="+mn-lt"/>
                <a:ea typeface="+mn-ea"/>
                <a:cs typeface="+mn-cs"/>
              </a:rPr>
              <a:t>-Functional Specifications Document</a:t>
            </a:r>
            <a:endParaRPr lang="fr-CH" sz="3200" dirty="0">
              <a:solidFill>
                <a:srgbClr val="000000"/>
              </a:solidFill>
            </a:endParaRPr>
          </a:p>
        </p:txBody>
      </p:sp>
      <p:sp>
        <p:nvSpPr>
          <p:cNvPr id="4" name="Titre 1">
            <a:extLst>
              <a:ext uri="{FF2B5EF4-FFF2-40B4-BE49-F238E27FC236}">
                <a16:creationId xmlns:a16="http://schemas.microsoft.com/office/drawing/2014/main" id="{67157D73-9F72-4859-985C-CC8171DAA748}"/>
              </a:ext>
            </a:extLst>
          </p:cNvPr>
          <p:cNvSpPr txBox="1"/>
          <p:nvPr/>
        </p:nvSpPr>
        <p:spPr>
          <a:xfrm>
            <a:off x="1473610" y="102165"/>
            <a:ext cx="10515600" cy="760287"/>
          </a:xfrm>
          <a:prstGeom prst="rect">
            <a:avLst/>
          </a:prstGeom>
          <a:noFill/>
          <a:ln cap="flat">
            <a:noFill/>
          </a:ln>
        </p:spPr>
        <p:txBody>
          <a:bodyPr vert="horz" wrap="square" lIns="215999" tIns="45720" rIns="91440" bIns="45720" anchor="ctr" anchorCtr="1" compatLnSpc="1">
            <a:normAutofit/>
          </a:bodyPr>
          <a:lstStyle/>
          <a:p>
            <a:pPr algn="ctr">
              <a:lnSpc>
                <a:spcPct val="90000"/>
              </a:lnSpc>
              <a:defRPr sz="1800" b="0" i="0" u="none" strike="noStrike" kern="0" cap="none" spc="0" baseline="0">
                <a:solidFill>
                  <a:srgbClr val="000000"/>
                </a:solidFill>
                <a:uFillTx/>
              </a:defRPr>
            </a:pPr>
            <a:r>
              <a:rPr lang="fr-CH" sz="4800" dirty="0">
                <a:solidFill>
                  <a:srgbClr val="A6A6A6"/>
                </a:solidFill>
                <a:latin typeface="Calibri Light"/>
              </a:rPr>
              <a:t>Need </a:t>
            </a:r>
            <a:r>
              <a:rPr lang="fr-CH" sz="4800" dirty="0" err="1">
                <a:solidFill>
                  <a:srgbClr val="A6A6A6"/>
                </a:solidFill>
                <a:latin typeface="Calibri Light"/>
              </a:rPr>
              <a:t>Definition</a:t>
            </a:r>
            <a:r>
              <a:rPr lang="fr-FR" sz="4800" dirty="0">
                <a:solidFill>
                  <a:srgbClr val="A6A6A6"/>
                </a:solidFill>
                <a:latin typeface="Calibri Light"/>
              </a:rPr>
              <a:t> </a:t>
            </a:r>
            <a:endParaRPr lang="fr-CH" sz="4800" dirty="0">
              <a:solidFill>
                <a:srgbClr val="A6A6A6"/>
              </a:solidFill>
              <a:latin typeface="Calibri Light"/>
            </a:endParaRPr>
          </a:p>
        </p:txBody>
      </p:sp>
      <p:sp>
        <p:nvSpPr>
          <p:cNvPr id="6" name="Espace réservé du texte 4">
            <a:extLst>
              <a:ext uri="{FF2B5EF4-FFF2-40B4-BE49-F238E27FC236}">
                <a16:creationId xmlns:a16="http://schemas.microsoft.com/office/drawing/2014/main" id="{0AA8784C-CB2F-4649-923B-3374594BE02A}"/>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400" b="1" dirty="0"/>
              <a:t>Need </a:t>
            </a:r>
            <a:r>
              <a:rPr lang="fr-CH" sz="1400" b="1" dirty="0" err="1"/>
              <a:t>Definition</a:t>
            </a:r>
            <a:r>
              <a:rPr lang="fr-CH" sz="1400" b="1"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Functional</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Study</a:t>
            </a:r>
            <a:r>
              <a:rPr lang="fr-FR" sz="1200" b="0" i="0" u="none" strike="noStrike" kern="1200" cap="none" spc="0" baseline="0" dirty="0">
                <a:solidFill>
                  <a:srgbClr val="000000"/>
                </a:solidFill>
                <a:uFillTx/>
                <a:latin typeface="Calibri"/>
              </a:rPr>
              <a:t> –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grpSp>
        <p:nvGrpSpPr>
          <p:cNvPr id="13" name="Groupe 12">
            <a:extLst>
              <a:ext uri="{FF2B5EF4-FFF2-40B4-BE49-F238E27FC236}">
                <a16:creationId xmlns:a16="http://schemas.microsoft.com/office/drawing/2014/main" id="{B2D2F063-D04D-4562-843E-1457E8252F2C}"/>
              </a:ext>
            </a:extLst>
          </p:cNvPr>
          <p:cNvGrpSpPr/>
          <p:nvPr/>
        </p:nvGrpSpPr>
        <p:grpSpPr>
          <a:xfrm>
            <a:off x="6731410" y="980778"/>
            <a:ext cx="4384890" cy="4955167"/>
            <a:chOff x="6982975" y="979849"/>
            <a:chExt cx="3542655" cy="5159507"/>
          </a:xfrm>
        </p:grpSpPr>
        <p:pic>
          <p:nvPicPr>
            <p:cNvPr id="11" name="Image 10">
              <a:extLst>
                <a:ext uri="{FF2B5EF4-FFF2-40B4-BE49-F238E27FC236}">
                  <a16:creationId xmlns:a16="http://schemas.microsoft.com/office/drawing/2014/main" id="{35FF4549-6279-4577-B076-A83E49B5CFBC}"/>
                </a:ext>
              </a:extLst>
            </p:cNvPr>
            <p:cNvPicPr>
              <a:picLocks noChangeAspect="1"/>
            </p:cNvPicPr>
            <p:nvPr/>
          </p:nvPicPr>
          <p:blipFill>
            <a:blip r:embed="rId3">
              <a:clrChange>
                <a:clrFrom>
                  <a:srgbClr val="EDEDD6"/>
                </a:clrFrom>
                <a:clrTo>
                  <a:srgbClr val="EDEDD6">
                    <a:alpha val="0"/>
                  </a:srgbClr>
                </a:clrTo>
              </a:clrChange>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6982975" y="979849"/>
              <a:ext cx="3542655" cy="4747300"/>
            </a:xfrm>
            <a:prstGeom prst="rect">
              <a:avLst/>
            </a:prstGeom>
          </p:spPr>
        </p:pic>
        <p:sp>
          <p:nvSpPr>
            <p:cNvPr id="12" name="ZoneTexte 11">
              <a:extLst>
                <a:ext uri="{FF2B5EF4-FFF2-40B4-BE49-F238E27FC236}">
                  <a16:creationId xmlns:a16="http://schemas.microsoft.com/office/drawing/2014/main" id="{95B47AF6-A2A1-4483-81E7-53C98E9BF76C}"/>
                </a:ext>
              </a:extLst>
            </p:cNvPr>
            <p:cNvSpPr txBox="1"/>
            <p:nvPr/>
          </p:nvSpPr>
          <p:spPr>
            <a:xfrm>
              <a:off x="8055093" y="1630429"/>
              <a:ext cx="2382473" cy="4508927"/>
            </a:xfrm>
            <a:prstGeom prst="rect">
              <a:avLst/>
            </a:prstGeom>
            <a:noFill/>
          </p:spPr>
          <p:txBody>
            <a:bodyPr wrap="square" rtlCol="0">
              <a:spAutoFit/>
            </a:bodyPr>
            <a:lstStyle/>
            <a:p>
              <a:r>
                <a:rPr lang="fr-FR" sz="28700" b="1" dirty="0">
                  <a:ln>
                    <a:solidFill>
                      <a:sysClr val="windowText" lastClr="000000"/>
                    </a:solidFill>
                  </a:ln>
                  <a:solidFill>
                    <a:schemeClr val="bg1"/>
                  </a:solidFill>
                </a:rPr>
                <a:t>?</a:t>
              </a:r>
              <a:endParaRPr lang="fr-CH" sz="28700" b="1" dirty="0">
                <a:ln>
                  <a:solidFill>
                    <a:sysClr val="windowText" lastClr="000000"/>
                  </a:solidFill>
                </a:ln>
                <a:solidFill>
                  <a:schemeClr val="bg1"/>
                </a:solidFill>
              </a:endParaRPr>
            </a:p>
          </p:txBody>
        </p:sp>
      </p:gr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pic>
        <p:nvPicPr>
          <p:cNvPr id="3" name="Image 6">
            <a:extLst>
              <a:ext uri="{FF2B5EF4-FFF2-40B4-BE49-F238E27FC236}">
                <a16:creationId xmlns:a16="http://schemas.microsoft.com/office/drawing/2014/main" id="{4F26E2D9-D65C-4774-8803-7981F5840BA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692" y="2374895"/>
            <a:ext cx="6154488" cy="4295485"/>
          </a:xfrm>
          <a:prstGeom prst="rect">
            <a:avLst/>
          </a:prstGeom>
          <a:noFill/>
          <a:ln cap="flat">
            <a:noFill/>
          </a:ln>
        </p:spPr>
      </p:pic>
      <p:sp>
        <p:nvSpPr>
          <p:cNvPr id="5" name="ZoneTexte 10">
            <a:extLst>
              <a:ext uri="{FF2B5EF4-FFF2-40B4-BE49-F238E27FC236}">
                <a16:creationId xmlns:a16="http://schemas.microsoft.com/office/drawing/2014/main" id="{CCB4C214-FA84-4C5C-8261-F08E97014B70}"/>
              </a:ext>
            </a:extLst>
          </p:cNvPr>
          <p:cNvSpPr txBox="1"/>
          <p:nvPr/>
        </p:nvSpPr>
        <p:spPr>
          <a:xfrm>
            <a:off x="293396" y="875916"/>
            <a:ext cx="5597657"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a:t>We will take the example of a rotary press "</a:t>
            </a:r>
            <a:r>
              <a:rPr lang="en-US" dirty="0" err="1"/>
              <a:t>GiroPresse</a:t>
            </a:r>
            <a:r>
              <a:rPr lang="en-US" dirty="0"/>
              <a:t>".</a:t>
            </a:r>
            <a:br>
              <a:rPr lang="en-US" dirty="0"/>
            </a:br>
            <a:r>
              <a:rPr lang="en-US" dirty="0"/>
              <a:t>This machine will apply an axial compression force on a concrete tube. Both external and internal pressure will be applied, while the tube will rotate around its axis.</a:t>
            </a:r>
            <a:endParaRPr lang="fr-CH" sz="1800" b="0" i="0" u="none" strike="noStrike" kern="1200" cap="none" spc="0" baseline="0" dirty="0">
              <a:solidFill>
                <a:srgbClr val="000000"/>
              </a:solidFill>
              <a:uFillTx/>
              <a:latin typeface="Calibri"/>
            </a:endParaRPr>
          </a:p>
        </p:txBody>
      </p:sp>
      <p:sp>
        <p:nvSpPr>
          <p:cNvPr id="6" name="Espace réservé du texte 4">
            <a:extLst>
              <a:ext uri="{FF2B5EF4-FFF2-40B4-BE49-F238E27FC236}">
                <a16:creationId xmlns:a16="http://schemas.microsoft.com/office/drawing/2014/main" id="{BE7947E9-3FD5-4B66-BD42-3A509C0DFB0F}"/>
              </a:ext>
            </a:extLst>
          </p:cNvPr>
          <p:cNvSpPr txBox="1"/>
          <p:nvPr/>
        </p:nvSpPr>
        <p:spPr>
          <a:xfrm>
            <a:off x="1773940" y="6517220"/>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400" b="1" dirty="0"/>
              <a:t>Need </a:t>
            </a:r>
            <a:r>
              <a:rPr lang="fr-CH" sz="1400" b="1" dirty="0" err="1"/>
              <a:t>Definition</a:t>
            </a:r>
            <a:r>
              <a:rPr lang="fr-CH" sz="1400" b="1" dirty="0"/>
              <a:t> </a:t>
            </a:r>
            <a:r>
              <a:rPr lang="fr-FR" sz="11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Functional</a:t>
            </a:r>
            <a:r>
              <a:rPr lang="fr-FR" sz="1200" b="0" i="0" u="none" strike="noStrike" kern="1200" cap="none" spc="0" baseline="0" dirty="0">
                <a:solidFill>
                  <a:srgbClr val="000000"/>
                </a:solidFill>
                <a:uFillTx/>
                <a:latin typeface="Calibri"/>
              </a:rPr>
              <a:t> </a:t>
            </a:r>
            <a:r>
              <a:rPr lang="fr-FR" sz="1200" b="0" i="0" u="none" strike="noStrike" kern="1200" cap="none" spc="0" baseline="0" dirty="0" err="1">
                <a:solidFill>
                  <a:srgbClr val="000000"/>
                </a:solidFill>
                <a:uFillTx/>
                <a:latin typeface="Calibri"/>
              </a:rPr>
              <a:t>Study</a:t>
            </a:r>
            <a:r>
              <a:rPr lang="fr-FR" sz="1200" b="0" i="0" u="none" strike="noStrike" kern="1200" cap="none" spc="0" baseline="0" dirty="0">
                <a:solidFill>
                  <a:srgbClr val="000000"/>
                </a:solidFill>
                <a:uFillTx/>
                <a:latin typeface="Calibri"/>
              </a:rPr>
              <a:t> -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pic>
        <p:nvPicPr>
          <p:cNvPr id="7" name="Image 6">
            <a:extLst>
              <a:ext uri="{FF2B5EF4-FFF2-40B4-BE49-F238E27FC236}">
                <a16:creationId xmlns:a16="http://schemas.microsoft.com/office/drawing/2014/main" id="{3A0EC162-D635-4829-9B93-8ACC87BB5FB4}"/>
              </a:ext>
            </a:extLst>
          </p:cNvPr>
          <p:cNvPicPr>
            <a:picLocks noChangeAspect="1"/>
          </p:cNvPicPr>
          <p:nvPr/>
        </p:nvPicPr>
        <p:blipFill>
          <a:blip r:embed="rId4"/>
          <a:stretch>
            <a:fillRect/>
          </a:stretch>
        </p:blipFill>
        <p:spPr>
          <a:xfrm>
            <a:off x="6300948" y="75501"/>
            <a:ext cx="5811283" cy="6517220"/>
          </a:xfrm>
          <a:prstGeom prst="rect">
            <a:avLst/>
          </a:prstGeom>
        </p:spPr>
      </p:pic>
      <p:sp>
        <p:nvSpPr>
          <p:cNvPr id="2" name="Rectangle 1">
            <a:extLst>
              <a:ext uri="{FF2B5EF4-FFF2-40B4-BE49-F238E27FC236}">
                <a16:creationId xmlns:a16="http://schemas.microsoft.com/office/drawing/2014/main" id="{6810EB2C-3DB8-48B0-B428-72BC85988B53}"/>
              </a:ext>
            </a:extLst>
          </p:cNvPr>
          <p:cNvSpPr/>
          <p:nvPr/>
        </p:nvSpPr>
        <p:spPr>
          <a:xfrm>
            <a:off x="6300949" y="265279"/>
            <a:ext cx="1351136" cy="2395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a:extLst>
              <a:ext uri="{FF2B5EF4-FFF2-40B4-BE49-F238E27FC236}">
                <a16:creationId xmlns:a16="http://schemas.microsoft.com/office/drawing/2014/main" id="{CD9E7C5F-6F7E-4AD9-A5B4-F5AFB40C4C8E}"/>
              </a:ext>
            </a:extLst>
          </p:cNvPr>
          <p:cNvSpPr/>
          <p:nvPr/>
        </p:nvSpPr>
        <p:spPr>
          <a:xfrm>
            <a:off x="6300947" y="2660699"/>
            <a:ext cx="1351137" cy="1423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a:extLst>
              <a:ext uri="{FF2B5EF4-FFF2-40B4-BE49-F238E27FC236}">
                <a16:creationId xmlns:a16="http://schemas.microsoft.com/office/drawing/2014/main" id="{C143FD1D-20A0-4FBB-B754-5847F359B80E}"/>
              </a:ext>
            </a:extLst>
          </p:cNvPr>
          <p:cNvSpPr/>
          <p:nvPr/>
        </p:nvSpPr>
        <p:spPr>
          <a:xfrm>
            <a:off x="6300947" y="4083862"/>
            <a:ext cx="1351137" cy="10931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a:extLst>
              <a:ext uri="{FF2B5EF4-FFF2-40B4-BE49-F238E27FC236}">
                <a16:creationId xmlns:a16="http://schemas.microsoft.com/office/drawing/2014/main" id="{033AC1F0-BBD4-4495-B5BD-93B9FF19E223}"/>
              </a:ext>
            </a:extLst>
          </p:cNvPr>
          <p:cNvSpPr/>
          <p:nvPr/>
        </p:nvSpPr>
        <p:spPr>
          <a:xfrm>
            <a:off x="6300946" y="5171288"/>
            <a:ext cx="5824362" cy="252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a:extLst>
              <a:ext uri="{FF2B5EF4-FFF2-40B4-BE49-F238E27FC236}">
                <a16:creationId xmlns:a16="http://schemas.microsoft.com/office/drawing/2014/main" id="{FBC18BEC-9A07-44FB-99A8-2943E54997F8}"/>
              </a:ext>
            </a:extLst>
          </p:cNvPr>
          <p:cNvSpPr/>
          <p:nvPr/>
        </p:nvSpPr>
        <p:spPr>
          <a:xfrm>
            <a:off x="6300946" y="5424065"/>
            <a:ext cx="5824362" cy="3098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a:extLst>
              <a:ext uri="{FF2B5EF4-FFF2-40B4-BE49-F238E27FC236}">
                <a16:creationId xmlns:a16="http://schemas.microsoft.com/office/drawing/2014/main" id="{F5307EF5-389C-4BCC-9AF5-BA7268C2529D}"/>
              </a:ext>
            </a:extLst>
          </p:cNvPr>
          <p:cNvSpPr/>
          <p:nvPr/>
        </p:nvSpPr>
        <p:spPr>
          <a:xfrm>
            <a:off x="6294409" y="5733907"/>
            <a:ext cx="5824362" cy="2264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a:extLst>
              <a:ext uri="{FF2B5EF4-FFF2-40B4-BE49-F238E27FC236}">
                <a16:creationId xmlns:a16="http://schemas.microsoft.com/office/drawing/2014/main" id="{E32FC2C2-B215-4B23-A631-CE57ECDD9DFE}"/>
              </a:ext>
            </a:extLst>
          </p:cNvPr>
          <p:cNvSpPr/>
          <p:nvPr/>
        </p:nvSpPr>
        <p:spPr>
          <a:xfrm>
            <a:off x="6300946" y="5932188"/>
            <a:ext cx="5824362" cy="667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3596EAA2-4604-496C-8469-1538260CBEF0}"/>
              </a:ext>
            </a:extLst>
          </p:cNvPr>
          <p:cNvSpPr txBox="1">
            <a:spLocks noGrp="1"/>
          </p:cNvSpPr>
          <p:nvPr>
            <p:ph type="title"/>
          </p:nvPr>
        </p:nvSpPr>
        <p:spPr>
          <a:xfrm>
            <a:off x="946147" y="1489932"/>
            <a:ext cx="10515600" cy="1578583"/>
          </a:xfrm>
          <a:noFill/>
        </p:spPr>
        <p:txBody>
          <a:bodyPr>
            <a:normAutofit/>
          </a:bodyPr>
          <a:lstStyle/>
          <a:p>
            <a:pPr lvl="0"/>
            <a:br>
              <a:rPr lang="fr-FR" sz="2500" dirty="0">
                <a:solidFill>
                  <a:srgbClr val="000000"/>
                </a:solidFill>
              </a:rPr>
            </a:br>
            <a:r>
              <a:rPr lang="en-US" sz="2600" dirty="0">
                <a:solidFill>
                  <a:srgbClr val="000000"/>
                </a:solidFill>
              </a:rPr>
              <a:t>The functional study briefly describes the operating cycles or steps and provides a clearer understanding of the mechanism.</a:t>
            </a:r>
            <a:br>
              <a:rPr lang="en-US" sz="2600" dirty="0">
                <a:solidFill>
                  <a:srgbClr val="000000"/>
                </a:solidFill>
              </a:rPr>
            </a:br>
            <a:r>
              <a:rPr lang="en-US" sz="2600" dirty="0">
                <a:solidFill>
                  <a:srgbClr val="000000"/>
                </a:solidFill>
              </a:rPr>
              <a:t>It also helps avoid design issues such as:</a:t>
            </a:r>
            <a:r>
              <a:rPr lang="fr-FR" sz="2600" dirty="0">
                <a:solidFill>
                  <a:srgbClr val="000000"/>
                </a:solidFill>
              </a:rPr>
              <a:t> </a:t>
            </a:r>
            <a:endParaRPr lang="fr-CH" sz="2600" dirty="0">
              <a:solidFill>
                <a:srgbClr val="000000"/>
              </a:solidFill>
            </a:endParaRPr>
          </a:p>
        </p:txBody>
      </p:sp>
      <p:sp>
        <p:nvSpPr>
          <p:cNvPr id="4" name="Titre 1">
            <a:extLst>
              <a:ext uri="{FF2B5EF4-FFF2-40B4-BE49-F238E27FC236}">
                <a16:creationId xmlns:a16="http://schemas.microsoft.com/office/drawing/2014/main" id="{623CE987-097F-4B1A-BB90-EE342DF37DF0}"/>
              </a:ext>
            </a:extLst>
          </p:cNvPr>
          <p:cNvSpPr txBox="1"/>
          <p:nvPr/>
        </p:nvSpPr>
        <p:spPr>
          <a:xfrm>
            <a:off x="1473610" y="102165"/>
            <a:ext cx="10515600" cy="760287"/>
          </a:xfrm>
          <a:prstGeom prst="rect">
            <a:avLst/>
          </a:prstGeom>
          <a:noFill/>
          <a:ln cap="flat">
            <a:noFill/>
          </a:ln>
        </p:spPr>
        <p:txBody>
          <a:bodyPr vert="horz" wrap="square" lIns="215999"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800" dirty="0" err="1">
                <a:solidFill>
                  <a:srgbClr val="A6A6A6"/>
                </a:solidFill>
                <a:latin typeface="Calibri Light"/>
              </a:rPr>
              <a:t>Functional</a:t>
            </a:r>
            <a:r>
              <a:rPr lang="fr-FR" sz="4800" dirty="0">
                <a:solidFill>
                  <a:srgbClr val="A6A6A6"/>
                </a:solidFill>
                <a:latin typeface="Calibri Light"/>
              </a:rPr>
              <a:t> </a:t>
            </a:r>
            <a:r>
              <a:rPr lang="fr-FR" sz="4800" dirty="0" err="1">
                <a:solidFill>
                  <a:srgbClr val="A6A6A6"/>
                </a:solidFill>
                <a:latin typeface="Calibri Light"/>
              </a:rPr>
              <a:t>Study</a:t>
            </a:r>
            <a:r>
              <a:rPr lang="fr-FR" sz="4800" dirty="0">
                <a:solidFill>
                  <a:srgbClr val="A6A6A6"/>
                </a:solidFill>
                <a:latin typeface="Calibri Light"/>
              </a:rPr>
              <a:t> </a:t>
            </a:r>
            <a:endParaRPr lang="fr-CH" sz="4800" dirty="0">
              <a:solidFill>
                <a:srgbClr val="A6A6A6"/>
              </a:solidFill>
              <a:latin typeface="Calibri Light"/>
            </a:endParaRPr>
          </a:p>
        </p:txBody>
      </p:sp>
      <p:sp>
        <p:nvSpPr>
          <p:cNvPr id="5" name="ZoneTexte 1">
            <a:extLst>
              <a:ext uri="{FF2B5EF4-FFF2-40B4-BE49-F238E27FC236}">
                <a16:creationId xmlns:a16="http://schemas.microsoft.com/office/drawing/2014/main" id="{4051DDFF-228B-4E77-AD9B-F8F19D8C07A5}"/>
              </a:ext>
            </a:extLst>
          </p:cNvPr>
          <p:cNvSpPr txBox="1"/>
          <p:nvPr/>
        </p:nvSpPr>
        <p:spPr>
          <a:xfrm>
            <a:off x="1099035" y="3346045"/>
            <a:ext cx="3683980" cy="1477328"/>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H" dirty="0"/>
              <a:t>Pressure </a:t>
            </a:r>
            <a:r>
              <a:rPr lang="fr-CH" dirty="0" err="1"/>
              <a:t>imbalance</a:t>
            </a:r>
            <a:endParaRPr lang="fr-CH" dirty="0"/>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H" dirty="0" err="1"/>
              <a:t>Leakage</a:t>
            </a:r>
            <a:r>
              <a:rPr lang="fr-FR" sz="1800" b="0" i="0" u="none" strike="noStrike" kern="1200" cap="none" spc="0" baseline="0" dirty="0">
                <a:solidFill>
                  <a:srgbClr val="000000"/>
                </a:solidFill>
                <a:uFillTx/>
                <a:latin typeface="Calibri"/>
              </a:rPr>
              <a: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H" dirty="0" err="1"/>
              <a:t>Inability</a:t>
            </a:r>
            <a:r>
              <a:rPr lang="fr-CH" dirty="0"/>
              <a:t> to assemble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CH" dirty="0" err="1"/>
              <a:t>Static</a:t>
            </a:r>
            <a:r>
              <a:rPr lang="fr-CH" dirty="0"/>
              <a:t> </a:t>
            </a:r>
            <a:r>
              <a:rPr lang="fr-CH" dirty="0" err="1"/>
              <a:t>imbalance</a:t>
            </a:r>
            <a:endParaRPr lang="fr-FR" kern="0" dirty="0">
              <a:solidFill>
                <a:srgbClr val="000000"/>
              </a:solidFill>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CH" sz="1800" b="0" i="0" u="none" strike="noStrike" kern="1200" cap="none" spc="0" baseline="0" dirty="0">
              <a:solidFill>
                <a:srgbClr val="000000"/>
              </a:solidFill>
              <a:uFillTx/>
              <a:latin typeface="Calibri"/>
            </a:endParaRPr>
          </a:p>
        </p:txBody>
      </p:sp>
      <p:sp>
        <p:nvSpPr>
          <p:cNvPr id="9" name="Espace réservé du texte 4">
            <a:extLst>
              <a:ext uri="{FF2B5EF4-FFF2-40B4-BE49-F238E27FC236}">
                <a16:creationId xmlns:a16="http://schemas.microsoft.com/office/drawing/2014/main" id="{E2828CEF-6E9A-4FE8-9883-A5854E88CD28}"/>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600" b="1" i="0" u="none" strike="noStrike" kern="1200" cap="none" spc="0" baseline="0" dirty="0" err="1">
                <a:solidFill>
                  <a:srgbClr val="000000"/>
                </a:solidFill>
                <a:uFillTx/>
                <a:latin typeface="Calibri"/>
              </a:rPr>
              <a:t>Functional</a:t>
            </a:r>
            <a:r>
              <a:rPr lang="fr-FR" sz="1600" b="1" i="0" u="none" strike="noStrike" kern="1200" cap="none" spc="0" baseline="0" dirty="0">
                <a:solidFill>
                  <a:srgbClr val="000000"/>
                </a:solidFill>
                <a:uFillTx/>
                <a:latin typeface="Calibri"/>
              </a:rPr>
              <a:t> </a:t>
            </a:r>
            <a:r>
              <a:rPr lang="fr-FR" sz="1600" b="1" i="0" u="none" strike="noStrike" kern="1200" cap="none" spc="0" baseline="0" dirty="0" err="1">
                <a:solidFill>
                  <a:srgbClr val="000000"/>
                </a:solidFill>
                <a:uFillTx/>
                <a:latin typeface="Calibri"/>
              </a:rPr>
              <a:t>Study</a:t>
            </a:r>
            <a:r>
              <a:rPr lang="fr-FR" sz="1600" b="1"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675C21D2-0C0F-4956-BB20-6A5D68B64F22}"/>
              </a:ext>
            </a:extLst>
          </p:cNvPr>
          <p:cNvSpPr txBox="1">
            <a:spLocks noGrp="1"/>
          </p:cNvSpPr>
          <p:nvPr>
            <p:ph type="title"/>
          </p:nvPr>
        </p:nvSpPr>
        <p:spPr>
          <a:xfrm>
            <a:off x="1694824" y="221058"/>
            <a:ext cx="10177728" cy="428725"/>
          </a:xfrm>
          <a:noFill/>
        </p:spPr>
        <p:txBody>
          <a:bodyPr>
            <a:normAutofit fontScale="90000"/>
          </a:bodyPr>
          <a:lstStyle/>
          <a:p>
            <a:pPr lvl="0"/>
            <a:br>
              <a:rPr lang="fr-FR" sz="2500" dirty="0">
                <a:solidFill>
                  <a:srgbClr val="000000"/>
                </a:solidFill>
              </a:rPr>
            </a:br>
            <a:r>
              <a:rPr lang="en-US" sz="2600" dirty="0">
                <a:solidFill>
                  <a:srgbClr val="000000"/>
                </a:solidFill>
              </a:rPr>
              <a:t>Simple diagrams provide important insights at this stage.</a:t>
            </a:r>
            <a:endParaRPr lang="fr-CH" sz="2600" dirty="0">
              <a:solidFill>
                <a:srgbClr val="000000"/>
              </a:solidFill>
            </a:endParaRPr>
          </a:p>
        </p:txBody>
      </p:sp>
      <p:pic>
        <p:nvPicPr>
          <p:cNvPr id="4" name="Image 7">
            <a:extLst>
              <a:ext uri="{FF2B5EF4-FFF2-40B4-BE49-F238E27FC236}">
                <a16:creationId xmlns:a16="http://schemas.microsoft.com/office/drawing/2014/main" id="{56BC4762-C232-4667-A705-02A3C8953BBD}"/>
              </a:ext>
            </a:extLst>
          </p:cNvPr>
          <p:cNvPicPr>
            <a:picLocks noChangeAspect="1"/>
          </p:cNvPicPr>
          <p:nvPr/>
        </p:nvPicPr>
        <p:blipFill>
          <a:blip r:embed="rId2"/>
          <a:stretch>
            <a:fillRect/>
          </a:stretch>
        </p:blipFill>
        <p:spPr>
          <a:xfrm>
            <a:off x="57140" y="1704414"/>
            <a:ext cx="6062801" cy="4231495"/>
          </a:xfrm>
          <a:prstGeom prst="rect">
            <a:avLst/>
          </a:prstGeom>
          <a:noFill/>
          <a:ln cap="flat">
            <a:noFill/>
          </a:ln>
        </p:spPr>
      </p:pic>
      <p:pic>
        <p:nvPicPr>
          <p:cNvPr id="5" name="Image 3">
            <a:extLst>
              <a:ext uri="{FF2B5EF4-FFF2-40B4-BE49-F238E27FC236}">
                <a16:creationId xmlns:a16="http://schemas.microsoft.com/office/drawing/2014/main" id="{7BCCC617-4C15-4F9E-B61B-98C29203F5E4}"/>
              </a:ext>
            </a:extLst>
          </p:cNvPr>
          <p:cNvPicPr>
            <a:picLocks noChangeAspect="1"/>
          </p:cNvPicPr>
          <p:nvPr/>
        </p:nvPicPr>
        <p:blipFill>
          <a:blip r:embed="rId3"/>
          <a:stretch>
            <a:fillRect/>
          </a:stretch>
        </p:blipFill>
        <p:spPr>
          <a:xfrm rot="5400013">
            <a:off x="5838252" y="98389"/>
            <a:ext cx="5210580" cy="6858000"/>
          </a:xfrm>
          <a:prstGeom prst="rect">
            <a:avLst/>
          </a:prstGeom>
          <a:noFill/>
          <a:ln cap="flat">
            <a:noFill/>
          </a:ln>
        </p:spPr>
      </p:pic>
      <p:sp>
        <p:nvSpPr>
          <p:cNvPr id="7" name="Espace réservé du texte 4">
            <a:extLst>
              <a:ext uri="{FF2B5EF4-FFF2-40B4-BE49-F238E27FC236}">
                <a16:creationId xmlns:a16="http://schemas.microsoft.com/office/drawing/2014/main" id="{8B46527F-E562-4D3B-8858-22480B56872C}"/>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600" b="1" i="0" u="none" strike="noStrike" kern="1200" cap="none" spc="0" baseline="0" dirty="0" err="1">
                <a:solidFill>
                  <a:srgbClr val="000000"/>
                </a:solidFill>
                <a:uFillTx/>
                <a:latin typeface="Calibri"/>
              </a:rPr>
              <a:t>Functional</a:t>
            </a:r>
            <a:r>
              <a:rPr lang="fr-FR" sz="1600" b="1" i="0" u="none" strike="noStrike" kern="1200" cap="none" spc="0" baseline="0" dirty="0">
                <a:solidFill>
                  <a:srgbClr val="000000"/>
                </a:solidFill>
                <a:uFillTx/>
                <a:latin typeface="Calibri"/>
              </a:rPr>
              <a:t> </a:t>
            </a:r>
            <a:r>
              <a:rPr lang="fr-FR" sz="1600" b="1" i="0" u="none" strike="noStrike" kern="1200" cap="none" spc="0" baseline="0" dirty="0" err="1">
                <a:solidFill>
                  <a:srgbClr val="000000"/>
                </a:solidFill>
                <a:uFillTx/>
                <a:latin typeface="Calibri"/>
              </a:rPr>
              <a:t>Study</a:t>
            </a:r>
            <a:r>
              <a:rPr lang="fr-FR" sz="1600" b="1"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C8FFBABE-56D4-4604-ABA4-EF145A379BC5}"/>
              </a:ext>
            </a:extLst>
          </p:cNvPr>
          <p:cNvPicPr>
            <a:picLocks noChangeAspect="1"/>
          </p:cNvPicPr>
          <p:nvPr/>
        </p:nvPicPr>
        <p:blipFill>
          <a:blip r:embed="rId3"/>
          <a:stretch>
            <a:fillRect/>
          </a:stretch>
        </p:blipFill>
        <p:spPr>
          <a:xfrm>
            <a:off x="1355305" y="4700034"/>
            <a:ext cx="2237683" cy="1900699"/>
          </a:xfrm>
          <a:prstGeom prst="rect">
            <a:avLst/>
          </a:prstGeom>
          <a:noFill/>
          <a:ln cap="flat">
            <a:noFill/>
          </a:ln>
        </p:spPr>
      </p:pic>
      <p:pic>
        <p:nvPicPr>
          <p:cNvPr id="5" name="Image 2">
            <a:extLst>
              <a:ext uri="{FF2B5EF4-FFF2-40B4-BE49-F238E27FC236}">
                <a16:creationId xmlns:a16="http://schemas.microsoft.com/office/drawing/2014/main" id="{2F9603A6-0994-4BBB-81D4-F6F5AA6651AE}"/>
              </a:ext>
            </a:extLst>
          </p:cNvPr>
          <p:cNvPicPr>
            <a:picLocks noChangeAspect="1"/>
          </p:cNvPicPr>
          <p:nvPr/>
        </p:nvPicPr>
        <p:blipFill>
          <a:blip r:embed="rId4"/>
          <a:stretch>
            <a:fillRect/>
          </a:stretch>
        </p:blipFill>
        <p:spPr>
          <a:xfrm rot="5400013">
            <a:off x="1082800" y="2067928"/>
            <a:ext cx="2191057" cy="2829318"/>
          </a:xfrm>
          <a:prstGeom prst="rect">
            <a:avLst/>
          </a:prstGeom>
          <a:noFill/>
          <a:ln cap="flat">
            <a:noFill/>
          </a:ln>
        </p:spPr>
      </p:pic>
      <p:sp>
        <p:nvSpPr>
          <p:cNvPr id="6" name="ZoneTexte 5">
            <a:extLst>
              <a:ext uri="{FF2B5EF4-FFF2-40B4-BE49-F238E27FC236}">
                <a16:creationId xmlns:a16="http://schemas.microsoft.com/office/drawing/2014/main" id="{A9C1ABC1-5351-4640-89CC-11F7244E6E2C}"/>
              </a:ext>
            </a:extLst>
          </p:cNvPr>
          <p:cNvSpPr txBox="1"/>
          <p:nvPr/>
        </p:nvSpPr>
        <p:spPr>
          <a:xfrm>
            <a:off x="886970" y="813707"/>
            <a:ext cx="10418060" cy="147732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a:t>During the preliminary design phase, the kinematic diagram is a tool used to study different technical solutions in order to find the best compromise between feasibility, cost, and performance criteria. Often overlooked, as we generally have a clear idea of the machine we want to design. However, it is at this stage that we can truly "revolutionize" a machine. Below are two examples of a machine with the same function but two different kinematics.</a:t>
            </a:r>
            <a:endParaRPr lang="fr-CH" sz="1800" b="0" i="0" u="none" strike="noStrike" kern="1200" cap="none" spc="0" baseline="0" dirty="0">
              <a:solidFill>
                <a:srgbClr val="000000"/>
              </a:solidFill>
              <a:uFillTx/>
              <a:latin typeface="Calibri"/>
            </a:endParaRPr>
          </a:p>
        </p:txBody>
      </p:sp>
      <p:pic>
        <p:nvPicPr>
          <p:cNvPr id="8" name="Image 15">
            <a:extLst>
              <a:ext uri="{FF2B5EF4-FFF2-40B4-BE49-F238E27FC236}">
                <a16:creationId xmlns:a16="http://schemas.microsoft.com/office/drawing/2014/main" id="{48980FA3-BE4B-46D3-A0BD-B89EB7DA385C}"/>
              </a:ext>
            </a:extLst>
          </p:cNvPr>
          <p:cNvPicPr>
            <a:picLocks noChangeAspect="1"/>
          </p:cNvPicPr>
          <p:nvPr/>
        </p:nvPicPr>
        <p:blipFill>
          <a:blip r:embed="rId5"/>
          <a:stretch>
            <a:fillRect/>
          </a:stretch>
        </p:blipFill>
        <p:spPr>
          <a:xfrm>
            <a:off x="7308881" y="4419953"/>
            <a:ext cx="2557723" cy="1996016"/>
          </a:xfrm>
          <a:prstGeom prst="rect">
            <a:avLst/>
          </a:prstGeom>
          <a:noFill/>
          <a:ln cap="flat">
            <a:noFill/>
          </a:ln>
        </p:spPr>
      </p:pic>
      <p:sp>
        <p:nvSpPr>
          <p:cNvPr id="10" name="Titre 1">
            <a:extLst>
              <a:ext uri="{FF2B5EF4-FFF2-40B4-BE49-F238E27FC236}">
                <a16:creationId xmlns:a16="http://schemas.microsoft.com/office/drawing/2014/main" id="{EA64430F-E0E1-4BBE-9C79-ECC275663A33}"/>
              </a:ext>
            </a:extLst>
          </p:cNvPr>
          <p:cNvSpPr txBox="1"/>
          <p:nvPr/>
        </p:nvSpPr>
        <p:spPr>
          <a:xfrm>
            <a:off x="1473610" y="102165"/>
            <a:ext cx="10515600" cy="760287"/>
          </a:xfrm>
          <a:prstGeom prst="rect">
            <a:avLst/>
          </a:prstGeom>
          <a:noFill/>
          <a:ln cap="flat">
            <a:noFill/>
          </a:ln>
        </p:spPr>
        <p:txBody>
          <a:bodyPr vert="horz" wrap="square" lIns="215999"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4800" dirty="0" err="1">
                <a:solidFill>
                  <a:srgbClr val="A6A6A6"/>
                </a:solidFill>
                <a:latin typeface="Calibri Light"/>
              </a:rPr>
              <a:t>Kinematics</a:t>
            </a:r>
            <a:endParaRPr lang="fr-CH" sz="4800" dirty="0">
              <a:solidFill>
                <a:srgbClr val="A6A6A6"/>
              </a:solidFill>
              <a:latin typeface="Calibri Light"/>
            </a:endParaRPr>
          </a:p>
        </p:txBody>
      </p:sp>
      <p:sp>
        <p:nvSpPr>
          <p:cNvPr id="9" name="Espace réservé du texte 4">
            <a:extLst>
              <a:ext uri="{FF2B5EF4-FFF2-40B4-BE49-F238E27FC236}">
                <a16:creationId xmlns:a16="http://schemas.microsoft.com/office/drawing/2014/main" id="{338EFEFD-DD4E-4261-897C-46FE6FE2F984}"/>
              </a:ext>
            </a:extLst>
          </p:cNvPr>
          <p:cNvSpPr txBox="1"/>
          <p:nvPr/>
        </p:nvSpPr>
        <p:spPr>
          <a:xfrm>
            <a:off x="1773945" y="6429274"/>
            <a:ext cx="10418060" cy="428725"/>
          </a:xfrm>
          <a:prstGeom prst="rect">
            <a:avLst/>
          </a:prstGeom>
          <a:noFill/>
          <a:ln cap="flat">
            <a:noFill/>
          </a:ln>
        </p:spPr>
        <p:txBody>
          <a:bodyPr vert="horz" wrap="square" lIns="91440" tIns="45720" rIns="91440" bIns="45720" anchor="t" anchorCtr="0" compatLnSpc="1">
            <a:normAutofit/>
          </a:bodyPr>
          <a:lstStyle/>
          <a:p>
            <a:pPr algn="r">
              <a:lnSpc>
                <a:spcPct val="90000"/>
              </a:lnSpc>
              <a:spcBef>
                <a:spcPts val="1000"/>
              </a:spcBef>
              <a:defRPr sz="1800" b="0" i="0" u="none" strike="noStrike" kern="0" cap="none" spc="0" baseline="0">
                <a:solidFill>
                  <a:srgbClr val="000000"/>
                </a:solidFill>
                <a:uFillTx/>
              </a:defRPr>
            </a:pPr>
            <a:r>
              <a:rPr lang="fr-FR" sz="1200" i="0" u="none" strike="noStrike" kern="1200" cap="none" spc="0" baseline="0" dirty="0">
                <a:solidFill>
                  <a:srgbClr val="000000"/>
                </a:solidFill>
                <a:uFillTx/>
                <a:latin typeface="Calibri"/>
              </a:rPr>
              <a:t>Introduction</a:t>
            </a:r>
            <a:r>
              <a:rPr lang="fr-FR" sz="1200" b="0" i="0" u="none" strike="noStrike" kern="1200" cap="none" spc="0" baseline="0" dirty="0">
                <a:solidFill>
                  <a:srgbClr val="000000"/>
                </a:solidFill>
                <a:uFillTx/>
                <a:latin typeface="Calibri"/>
              </a:rPr>
              <a:t> -  </a:t>
            </a:r>
            <a:r>
              <a:rPr lang="fr-CH" sz="1200" dirty="0"/>
              <a:t>Need </a:t>
            </a:r>
            <a:r>
              <a:rPr lang="fr-CH" sz="1200" dirty="0" err="1"/>
              <a:t>Definition</a:t>
            </a:r>
            <a:r>
              <a:rPr lang="fr-CH" sz="1200" dirty="0"/>
              <a:t> </a:t>
            </a:r>
            <a:r>
              <a:rPr lang="fr-FR" sz="1200" i="0" u="none" strike="noStrike" kern="1200" cap="none" spc="0" baseline="0" dirty="0">
                <a:solidFill>
                  <a:srgbClr val="000000"/>
                </a:solidFill>
                <a:uFillTx/>
                <a:latin typeface="Calibri"/>
              </a:rPr>
              <a:t>–</a:t>
            </a:r>
            <a:r>
              <a:rPr lang="fr-FR" sz="1200" b="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Functional</a:t>
            </a:r>
            <a:r>
              <a:rPr lang="fr-FR" sz="1200" i="0" u="none" strike="noStrike" kern="1200" cap="none" spc="0" baseline="0" dirty="0">
                <a:solidFill>
                  <a:srgbClr val="000000"/>
                </a:solidFill>
                <a:uFillTx/>
                <a:latin typeface="Calibri"/>
              </a:rPr>
              <a:t> </a:t>
            </a:r>
            <a:r>
              <a:rPr lang="fr-FR" sz="1200" i="0" u="none" strike="noStrike" kern="1200" cap="none" spc="0" baseline="0" dirty="0" err="1">
                <a:solidFill>
                  <a:srgbClr val="000000"/>
                </a:solidFill>
                <a:uFillTx/>
                <a:latin typeface="Calibri"/>
              </a:rPr>
              <a:t>Study</a:t>
            </a:r>
            <a:r>
              <a:rPr lang="fr-FR" sz="120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600" b="1" dirty="0" err="1">
                <a:solidFill>
                  <a:srgbClr val="000000"/>
                </a:solidFill>
                <a:latin typeface="Calibri"/>
              </a:rPr>
              <a:t>Kinematics</a:t>
            </a:r>
            <a:r>
              <a:rPr lang="fr-FR" sz="1200" dirty="0">
                <a:solidFill>
                  <a:srgbClr val="000000"/>
                </a:solidFill>
                <a:latin typeface="Calibri"/>
              </a:rPr>
              <a:t> - Architecture – Drawings and </a:t>
            </a:r>
            <a:r>
              <a:rPr lang="fr-FR" sz="1200" dirty="0" err="1">
                <a:solidFill>
                  <a:srgbClr val="000000"/>
                </a:solidFill>
                <a:latin typeface="Calibri"/>
              </a:rPr>
              <a:t>Diagrams</a:t>
            </a:r>
            <a:r>
              <a:rPr lang="fr-FR" sz="1200" dirty="0">
                <a:solidFill>
                  <a:srgbClr val="000000"/>
                </a:solidFill>
                <a:latin typeface="Calibri"/>
              </a:rPr>
              <a:t> </a:t>
            </a:r>
            <a:r>
              <a:rPr lang="fr-FR" sz="1400" dirty="0">
                <a:solidFill>
                  <a:srgbClr val="000000"/>
                </a:solidFill>
                <a:latin typeface="Calibri"/>
              </a:rPr>
              <a:t>- </a:t>
            </a:r>
            <a:r>
              <a:rPr lang="fr-FR" sz="1200" dirty="0" err="1">
                <a:solidFill>
                  <a:srgbClr val="000000"/>
                </a:solidFill>
                <a:latin typeface="Calibri"/>
              </a:rPr>
              <a:t>Technological</a:t>
            </a:r>
            <a:r>
              <a:rPr lang="fr-FR" sz="1400" b="0" i="0" u="none" strike="noStrike" kern="1200" cap="none" spc="0" baseline="0" dirty="0">
                <a:solidFill>
                  <a:srgbClr val="000000"/>
                </a:solidFill>
                <a:uFillTx/>
                <a:latin typeface="Calibri"/>
              </a:rPr>
              <a:t> </a:t>
            </a:r>
            <a:r>
              <a:rPr lang="fr-FR" sz="1200" b="0" i="0" u="none" strike="noStrike" kern="1200" cap="none" spc="0" baseline="0" dirty="0">
                <a:solidFill>
                  <a:srgbClr val="000000"/>
                </a:solidFill>
                <a:uFillTx/>
                <a:latin typeface="Calibri"/>
              </a:rPr>
              <a:t>– </a:t>
            </a:r>
            <a:r>
              <a:rPr lang="fr-FR" sz="1200" b="0" dirty="0" err="1">
                <a:solidFill>
                  <a:srgbClr val="000000"/>
                </a:solidFill>
                <a:latin typeface="Calibri"/>
              </a:rPr>
              <a:t>Assembly</a:t>
            </a:r>
            <a:r>
              <a:rPr lang="fr-FR" sz="1200" b="0" dirty="0">
                <a:solidFill>
                  <a:srgbClr val="000000"/>
                </a:solidFill>
                <a:latin typeface="Calibri"/>
              </a:rPr>
              <a:t> </a:t>
            </a:r>
            <a:r>
              <a:rPr lang="fr-FR" sz="1200" b="0" dirty="0" err="1">
                <a:solidFill>
                  <a:srgbClr val="000000"/>
                </a:solidFill>
                <a:latin typeface="Calibri"/>
              </a:rPr>
              <a:t>tolerance</a:t>
            </a:r>
            <a:endParaRPr lang="fr-CH" sz="1400" b="0" i="0" u="none" strike="noStrike" kern="1200" cap="none" spc="0" baseline="0" dirty="0">
              <a:solidFill>
                <a:srgbClr val="000000"/>
              </a:solidFill>
              <a:uFillTx/>
              <a:latin typeface="Calibri"/>
            </a:endParaRPr>
          </a:p>
        </p:txBody>
      </p:sp>
      <p:grpSp>
        <p:nvGrpSpPr>
          <p:cNvPr id="21" name="Groupe 20">
            <a:extLst>
              <a:ext uri="{FF2B5EF4-FFF2-40B4-BE49-F238E27FC236}">
                <a16:creationId xmlns:a16="http://schemas.microsoft.com/office/drawing/2014/main" id="{D5402F78-4541-4E28-8610-46586FF6F793}"/>
              </a:ext>
            </a:extLst>
          </p:cNvPr>
          <p:cNvGrpSpPr/>
          <p:nvPr/>
        </p:nvGrpSpPr>
        <p:grpSpPr>
          <a:xfrm>
            <a:off x="7208525" y="2387050"/>
            <a:ext cx="2899626" cy="2019598"/>
            <a:chOff x="7208525" y="2387050"/>
            <a:chExt cx="2899626" cy="2019598"/>
          </a:xfrm>
        </p:grpSpPr>
        <p:pic>
          <p:nvPicPr>
            <p:cNvPr id="7" name="Image 13">
              <a:extLst>
                <a:ext uri="{FF2B5EF4-FFF2-40B4-BE49-F238E27FC236}">
                  <a16:creationId xmlns:a16="http://schemas.microsoft.com/office/drawing/2014/main" id="{75A549D5-52E6-4C61-8115-602F215B2312}"/>
                </a:ext>
              </a:extLst>
            </p:cNvPr>
            <p:cNvPicPr>
              <a:picLocks noChangeAspect="1"/>
            </p:cNvPicPr>
            <p:nvPr/>
          </p:nvPicPr>
          <p:blipFill>
            <a:blip r:embed="rId6"/>
            <a:srcRect r="22663"/>
            <a:stretch>
              <a:fillRect/>
            </a:stretch>
          </p:blipFill>
          <p:spPr>
            <a:xfrm rot="5400013">
              <a:off x="7648539" y="1947036"/>
              <a:ext cx="2019598" cy="2899626"/>
            </a:xfrm>
            <a:prstGeom prst="rect">
              <a:avLst/>
            </a:prstGeom>
            <a:noFill/>
            <a:ln cap="flat">
              <a:noFill/>
            </a:ln>
          </p:spPr>
        </p:pic>
        <p:cxnSp>
          <p:nvCxnSpPr>
            <p:cNvPr id="4" name="Connecteur droit 3">
              <a:extLst>
                <a:ext uri="{FF2B5EF4-FFF2-40B4-BE49-F238E27FC236}">
                  <a16:creationId xmlns:a16="http://schemas.microsoft.com/office/drawing/2014/main" id="{436ACDDE-50EE-457D-9CBC-5727D0678249}"/>
                </a:ext>
              </a:extLst>
            </p:cNvPr>
            <p:cNvCxnSpPr>
              <a:cxnSpLocks/>
            </p:cNvCxnSpPr>
            <p:nvPr/>
          </p:nvCxnSpPr>
          <p:spPr>
            <a:xfrm flipV="1">
              <a:off x="7370202" y="2853203"/>
              <a:ext cx="0" cy="7493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80409E7-AC64-49F2-BF17-B72610BA7B05}"/>
                </a:ext>
              </a:extLst>
            </p:cNvPr>
            <p:cNvCxnSpPr>
              <a:cxnSpLocks/>
            </p:cNvCxnSpPr>
            <p:nvPr/>
          </p:nvCxnSpPr>
          <p:spPr>
            <a:xfrm flipH="1">
              <a:off x="7370202" y="2853203"/>
              <a:ext cx="20150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9EA2352-375F-4F78-9242-62C9F000D13C}"/>
                </a:ext>
              </a:extLst>
            </p:cNvPr>
            <p:cNvSpPr/>
            <p:nvPr/>
          </p:nvSpPr>
          <p:spPr>
            <a:xfrm>
              <a:off x="7725598" y="2754453"/>
              <a:ext cx="595519" cy="19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0" name="Connecteur droit 19">
              <a:extLst>
                <a:ext uri="{FF2B5EF4-FFF2-40B4-BE49-F238E27FC236}">
                  <a16:creationId xmlns:a16="http://schemas.microsoft.com/office/drawing/2014/main" id="{74A4CD15-2CE4-4DAF-ADE7-0E53705D5858}"/>
                </a:ext>
              </a:extLst>
            </p:cNvPr>
            <p:cNvCxnSpPr>
              <a:cxnSpLocks/>
            </p:cNvCxnSpPr>
            <p:nvPr/>
          </p:nvCxnSpPr>
          <p:spPr>
            <a:xfrm flipH="1" flipV="1">
              <a:off x="8023357" y="2951953"/>
              <a:ext cx="20506" cy="39370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7947</TotalTime>
  <Words>3694</Words>
  <Application>Microsoft Office PowerPoint</Application>
  <PresentationFormat>Grand écran</PresentationFormat>
  <Paragraphs>237</Paragraphs>
  <Slides>27</Slides>
  <Notes>19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27</vt:i4>
      </vt:variant>
    </vt:vector>
  </HeadingPairs>
  <TitlesOfParts>
    <vt:vector size="32" baseType="lpstr">
      <vt:lpstr>Arial Unicode MS</vt:lpstr>
      <vt:lpstr>Arial</vt:lpstr>
      <vt:lpstr>Calibri</vt:lpstr>
      <vt:lpstr>Calibri Light</vt:lpstr>
      <vt:lpstr>Office Theme</vt:lpstr>
      <vt:lpstr>PLTE Plateforme Technique</vt:lpstr>
      <vt:lpstr>Table of contents</vt:lpstr>
      <vt:lpstr>The design of a machine is a complex process that requires a methodical approach, combining technical knowledge, safety standards, and a thorough understanding of the client’s needs. It begins with the analysis of requirements, which involves identifying the functions to be fulfilled, the operating conditions, and environmental constraints. The fundamental starting point is the functional specifications document, which guides the technical choices. Next comes the pre-sizing phase, where initial solutions are evaluated in terms of materials, geometry, and technology. These choices are then refined during the sizing phase, which includes mechanical calculations (pressure, temperature, allowable stresses). Once the design is validated through the creation of a general assembly drawing that serves as a contract between the parties, the project is finalized with the preparation of manufacturing drawings, which precisely outline the technical specifications of each component. These detailed plans will serve as a reference during manufacturing, quality control, and machine assembly.</vt:lpstr>
      <vt:lpstr>Présentation PowerPoint</vt:lpstr>
      <vt:lpstr>In this step, the goal is to define what the machine must do and establish the requirements and tolerances. Gathering all relevant information is crucial at this stage. For this step, we will primarily use the following tools: -Schematics -Functional Specifications Document</vt:lpstr>
      <vt:lpstr>Présentation PowerPoint</vt:lpstr>
      <vt:lpstr> The functional study briefly describes the operating cycles or steps and provides a clearer understanding of the mechanism. It also helps avoid design issues such as: </vt:lpstr>
      <vt:lpstr> Simple diagrams provide important insights at this stage.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Ordre du jour Steering committee et bilan annuel 2022 de la PLTE</dc:title>
  <dc:creator>Teuscher Michel</dc:creator>
  <cp:lastModifiedBy>Adrien Mermod</cp:lastModifiedBy>
  <cp:revision>208</cp:revision>
  <cp:lastPrinted>2025-04-22T14:50:52Z</cp:lastPrinted>
  <dcterms:created xsi:type="dcterms:W3CDTF">2023-02-24T11:38:36Z</dcterms:created>
  <dcterms:modified xsi:type="dcterms:W3CDTF">2025-04-29T08:28:01Z</dcterms:modified>
</cp:coreProperties>
</file>